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6" r:id="rId11"/>
    <p:sldId id="267" r:id="rId12"/>
    <p:sldId id="268" r:id="rId13"/>
    <p:sldId id="262" r:id="rId14"/>
    <p:sldId id="269" r:id="rId15"/>
    <p:sldId id="264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>
      <p:cViewPr>
        <p:scale>
          <a:sx n="76" d="100"/>
          <a:sy n="76" d="100"/>
        </p:scale>
        <p:origin x="-117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3ACE3-BA2D-431D-9F6F-E972B04C6374}" type="doc">
      <dgm:prSet loTypeId="urn:microsoft.com/office/officeart/2005/8/layout/vList4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843565F7-E6B8-49AB-9485-7D84C7BFCD56}">
      <dgm:prSet phldrT="[Text]" custT="1"/>
      <dgm:spPr>
        <a:solidFill>
          <a:srgbClr val="FF0066"/>
        </a:solidFill>
      </dgm:spPr>
      <dgm:t>
        <a:bodyPr/>
        <a:lstStyle/>
        <a:p>
          <a:r>
            <a:rPr lang="ro-RO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rPr>
            <a:t>1.</a:t>
          </a:r>
          <a:r>
            <a:rPr lang="en-US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rPr>
            <a:t> </a:t>
          </a:r>
          <a:r>
            <a:rPr lang="ro-RO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rPr>
            <a:t>CULTURA ORGANIZA</a:t>
          </a:r>
          <a:r>
            <a:rPr lang="en-US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Ţ</a:t>
          </a:r>
          <a:r>
            <a:rPr lang="ro-RO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rPr>
            <a:t>IONAL</a:t>
          </a:r>
          <a:r>
            <a:rPr lang="en-US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Ã</a:t>
          </a:r>
          <a:endParaRPr lang="en-US" sz="2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A18AFD-1424-4481-8273-7376B18E91BF}" type="parTrans" cxnId="{128DC81C-AFDD-4F2B-AD84-9E0531DD4388}">
      <dgm:prSet/>
      <dgm:spPr/>
      <dgm:t>
        <a:bodyPr/>
        <a:lstStyle/>
        <a:p>
          <a:endParaRPr lang="en-US"/>
        </a:p>
      </dgm:t>
    </dgm:pt>
    <dgm:pt modelId="{50271AFB-0673-49BD-9DC6-E9ACC68C7B62}" type="sibTrans" cxnId="{128DC81C-AFDD-4F2B-AD84-9E0531DD4388}">
      <dgm:prSet/>
      <dgm:spPr/>
      <dgm:t>
        <a:bodyPr/>
        <a:lstStyle/>
        <a:p>
          <a:endParaRPr lang="en-US"/>
        </a:p>
      </dgm:t>
    </dgm:pt>
    <dgm:pt modelId="{7BE9D58F-95EC-48AA-8282-303841E3ACEC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rPr>
            <a:t>3. OFERT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Ã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rPr>
            <a:t> EDUCA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Ţ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rPr>
            <a:t>IONAL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Ã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rPr>
            <a:t>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D3586F-FD7A-46B6-9168-8655858049C0}" type="sibTrans" cxnId="{EB6CB33E-A539-4C10-92D4-5F15F8A97629}">
      <dgm:prSet/>
      <dgm:spPr/>
      <dgm:t>
        <a:bodyPr/>
        <a:lstStyle/>
        <a:p>
          <a:endParaRPr lang="en-US"/>
        </a:p>
      </dgm:t>
    </dgm:pt>
    <dgm:pt modelId="{61F76ED5-79D0-4CCE-AE37-8AEB7D6A1D33}" type="parTrans" cxnId="{EB6CB33E-A539-4C10-92D4-5F15F8A97629}">
      <dgm:prSet/>
      <dgm:spPr/>
      <dgm:t>
        <a:bodyPr/>
        <a:lstStyle/>
        <a:p>
          <a:endParaRPr lang="en-US"/>
        </a:p>
      </dgm:t>
    </dgm:pt>
    <dgm:pt modelId="{E4875D30-CCF7-48CB-A87D-7353BBF4174F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o-RO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rPr>
            <a:t>2.</a:t>
          </a:r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rPr>
            <a:t> </a:t>
          </a:r>
          <a:r>
            <a:rPr lang="ro-RO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rPr>
            <a:t>PREZENTAREA RESURSELOR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5F4D3E-1E1B-4E88-9567-09E570C320C4}" type="sibTrans" cxnId="{F7ACABD8-1F95-4058-97FB-D162A343B38A}">
      <dgm:prSet/>
      <dgm:spPr/>
      <dgm:t>
        <a:bodyPr/>
        <a:lstStyle/>
        <a:p>
          <a:endParaRPr lang="en-US"/>
        </a:p>
      </dgm:t>
    </dgm:pt>
    <dgm:pt modelId="{26556819-A6F4-4EE6-83ED-12DCA0AE04E1}" type="parTrans" cxnId="{F7ACABD8-1F95-4058-97FB-D162A343B38A}">
      <dgm:prSet/>
      <dgm:spPr/>
      <dgm:t>
        <a:bodyPr/>
        <a:lstStyle/>
        <a:p>
          <a:endParaRPr lang="en-US"/>
        </a:p>
      </dgm:t>
    </dgm:pt>
    <dgm:pt modelId="{F82EA15E-6D7B-4DCB-8285-6B9B0C44FD7A}" type="pres">
      <dgm:prSet presAssocID="{B333ACE3-BA2D-431D-9F6F-E972B04C6374}" presName="linear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CAA704-B8E7-4A86-B521-2C1336246505}" type="pres">
      <dgm:prSet presAssocID="{843565F7-E6B8-49AB-9485-7D84C7BFCD56}" presName="comp" presStyleCnt="0"/>
      <dgm:spPr/>
    </dgm:pt>
    <dgm:pt modelId="{80C56B2C-4071-4BB9-B51C-4580730E5E9D}" type="pres">
      <dgm:prSet presAssocID="{843565F7-E6B8-49AB-9485-7D84C7BFCD56}" presName="box" presStyleLbl="node1" presStyleIdx="0" presStyleCnt="3"/>
      <dgm:spPr/>
      <dgm:t>
        <a:bodyPr/>
        <a:lstStyle/>
        <a:p>
          <a:endParaRPr lang="en-US"/>
        </a:p>
      </dgm:t>
    </dgm:pt>
    <dgm:pt modelId="{65507B72-CAB2-40DC-B868-676F7ED36807}" type="pres">
      <dgm:prSet presAssocID="{843565F7-E6B8-49AB-9485-7D84C7BFCD56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C6ABA12-C14A-441E-BCB8-0188C29B1C64}" type="pres">
      <dgm:prSet presAssocID="{843565F7-E6B8-49AB-9485-7D84C7BFCD5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4B025-67A9-4F72-90D6-C24AEC4B6E30}" type="pres">
      <dgm:prSet presAssocID="{50271AFB-0673-49BD-9DC6-E9ACC68C7B62}" presName="spacer" presStyleCnt="0"/>
      <dgm:spPr/>
    </dgm:pt>
    <dgm:pt modelId="{78E550D5-5132-4509-A0E1-C3417E5FEC90}" type="pres">
      <dgm:prSet presAssocID="{E4875D30-CCF7-48CB-A87D-7353BBF4174F}" presName="comp" presStyleCnt="0"/>
      <dgm:spPr/>
    </dgm:pt>
    <dgm:pt modelId="{3FC0BAA7-732B-4740-8F39-FEF67E74D371}" type="pres">
      <dgm:prSet presAssocID="{E4875D30-CCF7-48CB-A87D-7353BBF4174F}" presName="box" presStyleLbl="node1" presStyleIdx="1" presStyleCnt="3"/>
      <dgm:spPr/>
      <dgm:t>
        <a:bodyPr/>
        <a:lstStyle/>
        <a:p>
          <a:endParaRPr lang="en-US"/>
        </a:p>
      </dgm:t>
    </dgm:pt>
    <dgm:pt modelId="{40B6F9D5-5755-40DB-8D65-E918C66EC573}" type="pres">
      <dgm:prSet presAssocID="{E4875D30-CCF7-48CB-A87D-7353BBF4174F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219B5E5-C564-445A-8C60-AAAC27A1D065}" type="pres">
      <dgm:prSet presAssocID="{E4875D30-CCF7-48CB-A87D-7353BBF4174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6FBED1-F8A5-4075-80BD-AAB961582D2A}" type="pres">
      <dgm:prSet presAssocID="{045F4D3E-1E1B-4E88-9567-09E570C320C4}" presName="spacer" presStyleCnt="0"/>
      <dgm:spPr/>
    </dgm:pt>
    <dgm:pt modelId="{F924477D-4694-4481-892B-0297514B0724}" type="pres">
      <dgm:prSet presAssocID="{7BE9D58F-95EC-48AA-8282-303841E3ACEC}" presName="comp" presStyleCnt="0"/>
      <dgm:spPr/>
    </dgm:pt>
    <dgm:pt modelId="{92BE2F2A-2A22-4D49-8B40-F37EC0F0BB2A}" type="pres">
      <dgm:prSet presAssocID="{7BE9D58F-95EC-48AA-8282-303841E3ACEC}" presName="box" presStyleLbl="node1" presStyleIdx="2" presStyleCnt="3"/>
      <dgm:spPr/>
      <dgm:t>
        <a:bodyPr/>
        <a:lstStyle/>
        <a:p>
          <a:endParaRPr lang="en-US"/>
        </a:p>
      </dgm:t>
    </dgm:pt>
    <dgm:pt modelId="{F0F5D870-50FE-49D3-978C-EC40407C8B10}" type="pres">
      <dgm:prSet presAssocID="{7BE9D58F-95EC-48AA-8282-303841E3ACEC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230E0EE-444E-4E64-A4C6-2B3E7CAA1375}" type="pres">
      <dgm:prSet presAssocID="{7BE9D58F-95EC-48AA-8282-303841E3ACE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C78769-5DC9-459A-921E-A2E38689DAC0}" type="presOf" srcId="{E4875D30-CCF7-48CB-A87D-7353BBF4174F}" destId="{3FC0BAA7-732B-4740-8F39-FEF67E74D371}" srcOrd="0" destOrd="0" presId="urn:microsoft.com/office/officeart/2005/8/layout/vList4#1"/>
    <dgm:cxn modelId="{81442A49-DCF2-4040-B42F-0BF6FF2D8795}" type="presOf" srcId="{7BE9D58F-95EC-48AA-8282-303841E3ACEC}" destId="{92BE2F2A-2A22-4D49-8B40-F37EC0F0BB2A}" srcOrd="0" destOrd="0" presId="urn:microsoft.com/office/officeart/2005/8/layout/vList4#1"/>
    <dgm:cxn modelId="{F332B401-4161-4835-A7FB-E05CC055BE4F}" type="presOf" srcId="{7BE9D58F-95EC-48AA-8282-303841E3ACEC}" destId="{2230E0EE-444E-4E64-A4C6-2B3E7CAA1375}" srcOrd="1" destOrd="0" presId="urn:microsoft.com/office/officeart/2005/8/layout/vList4#1"/>
    <dgm:cxn modelId="{128DC81C-AFDD-4F2B-AD84-9E0531DD4388}" srcId="{B333ACE3-BA2D-431D-9F6F-E972B04C6374}" destId="{843565F7-E6B8-49AB-9485-7D84C7BFCD56}" srcOrd="0" destOrd="0" parTransId="{B9A18AFD-1424-4481-8273-7376B18E91BF}" sibTransId="{50271AFB-0673-49BD-9DC6-E9ACC68C7B62}"/>
    <dgm:cxn modelId="{F7ACABD8-1F95-4058-97FB-D162A343B38A}" srcId="{B333ACE3-BA2D-431D-9F6F-E972B04C6374}" destId="{E4875D30-CCF7-48CB-A87D-7353BBF4174F}" srcOrd="1" destOrd="0" parTransId="{26556819-A6F4-4EE6-83ED-12DCA0AE04E1}" sibTransId="{045F4D3E-1E1B-4E88-9567-09E570C320C4}"/>
    <dgm:cxn modelId="{DB098A74-7DF5-4277-9A21-C0C7171E4912}" type="presOf" srcId="{B333ACE3-BA2D-431D-9F6F-E972B04C6374}" destId="{F82EA15E-6D7B-4DCB-8285-6B9B0C44FD7A}" srcOrd="0" destOrd="0" presId="urn:microsoft.com/office/officeart/2005/8/layout/vList4#1"/>
    <dgm:cxn modelId="{EB6CB33E-A539-4C10-92D4-5F15F8A97629}" srcId="{B333ACE3-BA2D-431D-9F6F-E972B04C6374}" destId="{7BE9D58F-95EC-48AA-8282-303841E3ACEC}" srcOrd="2" destOrd="0" parTransId="{61F76ED5-79D0-4CCE-AE37-8AEB7D6A1D33}" sibTransId="{8DD3586F-FD7A-46B6-9168-8655858049C0}"/>
    <dgm:cxn modelId="{23429C35-C503-41DB-ABA9-A2BA9E127D26}" type="presOf" srcId="{843565F7-E6B8-49AB-9485-7D84C7BFCD56}" destId="{2C6ABA12-C14A-441E-BCB8-0188C29B1C64}" srcOrd="1" destOrd="0" presId="urn:microsoft.com/office/officeart/2005/8/layout/vList4#1"/>
    <dgm:cxn modelId="{A592DFB9-8B40-4987-AE24-B4D921D52C78}" type="presOf" srcId="{E4875D30-CCF7-48CB-A87D-7353BBF4174F}" destId="{0219B5E5-C564-445A-8C60-AAAC27A1D065}" srcOrd="1" destOrd="0" presId="urn:microsoft.com/office/officeart/2005/8/layout/vList4#1"/>
    <dgm:cxn modelId="{39FED070-60B6-4204-B624-37764FAE5855}" type="presOf" srcId="{843565F7-E6B8-49AB-9485-7D84C7BFCD56}" destId="{80C56B2C-4071-4BB9-B51C-4580730E5E9D}" srcOrd="0" destOrd="0" presId="urn:microsoft.com/office/officeart/2005/8/layout/vList4#1"/>
    <dgm:cxn modelId="{7A9E5173-F500-4533-9E65-B84D8E7F5D4C}" type="presParOf" srcId="{F82EA15E-6D7B-4DCB-8285-6B9B0C44FD7A}" destId="{3BCAA704-B8E7-4A86-B521-2C1336246505}" srcOrd="0" destOrd="0" presId="urn:microsoft.com/office/officeart/2005/8/layout/vList4#1"/>
    <dgm:cxn modelId="{05222D20-41FB-42DC-8E0A-F5A652C19551}" type="presParOf" srcId="{3BCAA704-B8E7-4A86-B521-2C1336246505}" destId="{80C56B2C-4071-4BB9-B51C-4580730E5E9D}" srcOrd="0" destOrd="0" presId="urn:microsoft.com/office/officeart/2005/8/layout/vList4#1"/>
    <dgm:cxn modelId="{DAB0D31B-05B0-4921-95C4-F3BC650EC151}" type="presParOf" srcId="{3BCAA704-B8E7-4A86-B521-2C1336246505}" destId="{65507B72-CAB2-40DC-B868-676F7ED36807}" srcOrd="1" destOrd="0" presId="urn:microsoft.com/office/officeart/2005/8/layout/vList4#1"/>
    <dgm:cxn modelId="{C880B376-72A2-4BE0-A895-1F28FDB1DD66}" type="presParOf" srcId="{3BCAA704-B8E7-4A86-B521-2C1336246505}" destId="{2C6ABA12-C14A-441E-BCB8-0188C29B1C64}" srcOrd="2" destOrd="0" presId="urn:microsoft.com/office/officeart/2005/8/layout/vList4#1"/>
    <dgm:cxn modelId="{6470392B-0213-424E-8959-5EFFEA7EC34A}" type="presParOf" srcId="{F82EA15E-6D7B-4DCB-8285-6B9B0C44FD7A}" destId="{D094B025-67A9-4F72-90D6-C24AEC4B6E30}" srcOrd="1" destOrd="0" presId="urn:microsoft.com/office/officeart/2005/8/layout/vList4#1"/>
    <dgm:cxn modelId="{3524B403-6753-4DCC-9EEB-4DCD81CA6E99}" type="presParOf" srcId="{F82EA15E-6D7B-4DCB-8285-6B9B0C44FD7A}" destId="{78E550D5-5132-4509-A0E1-C3417E5FEC90}" srcOrd="2" destOrd="0" presId="urn:microsoft.com/office/officeart/2005/8/layout/vList4#1"/>
    <dgm:cxn modelId="{A2C5217E-7ED6-4EDF-9776-1EA5BFDDF00A}" type="presParOf" srcId="{78E550D5-5132-4509-A0E1-C3417E5FEC90}" destId="{3FC0BAA7-732B-4740-8F39-FEF67E74D371}" srcOrd="0" destOrd="0" presId="urn:microsoft.com/office/officeart/2005/8/layout/vList4#1"/>
    <dgm:cxn modelId="{8EBFC851-2FA3-49D0-8170-04FA6967F50B}" type="presParOf" srcId="{78E550D5-5132-4509-A0E1-C3417E5FEC90}" destId="{40B6F9D5-5755-40DB-8D65-E918C66EC573}" srcOrd="1" destOrd="0" presId="urn:microsoft.com/office/officeart/2005/8/layout/vList4#1"/>
    <dgm:cxn modelId="{3DBE9570-865A-497D-8435-917427561E4C}" type="presParOf" srcId="{78E550D5-5132-4509-A0E1-C3417E5FEC90}" destId="{0219B5E5-C564-445A-8C60-AAAC27A1D065}" srcOrd="2" destOrd="0" presId="urn:microsoft.com/office/officeart/2005/8/layout/vList4#1"/>
    <dgm:cxn modelId="{1F54777B-606A-43CF-B53F-42CCA9501126}" type="presParOf" srcId="{F82EA15E-6D7B-4DCB-8285-6B9B0C44FD7A}" destId="{6A6FBED1-F8A5-4075-80BD-AAB961582D2A}" srcOrd="3" destOrd="0" presId="urn:microsoft.com/office/officeart/2005/8/layout/vList4#1"/>
    <dgm:cxn modelId="{B823D65E-0AC4-48CA-A1F6-9907922FEBD2}" type="presParOf" srcId="{F82EA15E-6D7B-4DCB-8285-6B9B0C44FD7A}" destId="{F924477D-4694-4481-892B-0297514B0724}" srcOrd="4" destOrd="0" presId="urn:microsoft.com/office/officeart/2005/8/layout/vList4#1"/>
    <dgm:cxn modelId="{D1CB532C-B60B-40C4-82A2-E2DA7DE8AFD9}" type="presParOf" srcId="{F924477D-4694-4481-892B-0297514B0724}" destId="{92BE2F2A-2A22-4D49-8B40-F37EC0F0BB2A}" srcOrd="0" destOrd="0" presId="urn:microsoft.com/office/officeart/2005/8/layout/vList4#1"/>
    <dgm:cxn modelId="{3894E4F8-C1BB-4054-B32B-B0FE40403DEF}" type="presParOf" srcId="{F924477D-4694-4481-892B-0297514B0724}" destId="{F0F5D870-50FE-49D3-978C-EC40407C8B10}" srcOrd="1" destOrd="0" presId="urn:microsoft.com/office/officeart/2005/8/layout/vList4#1"/>
    <dgm:cxn modelId="{D84C8311-5436-41D0-85AC-0DBA11EF2AD7}" type="presParOf" srcId="{F924477D-4694-4481-892B-0297514B0724}" destId="{2230E0EE-444E-4E64-A4C6-2B3E7CAA137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F86BC-A1ED-4D3A-92E2-E41908AB9B4B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406F3-A480-4151-B9F6-0598D1BB4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4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406F3-A480-4151-B9F6-0598D1BB44E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025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21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 panose="05020102010507070707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210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 panose="05020102010507070707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110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 panose="05000000000000000000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185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 panose="05040102010807070707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59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65" indent="-182880" algn="l" rtl="0" eaLnBrk="1" latinLnBrk="0" hangingPunct="1">
        <a:spcBef>
          <a:spcPct val="20000"/>
        </a:spcBef>
        <a:buClr>
          <a:schemeClr val="tx1"/>
        </a:buClr>
        <a:buFont typeface="Wingdings 3" panose="05040102010807070707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255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55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210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 panose="05020102010507070707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490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 panose="020B0604030504040204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7095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 panose="05020102010507070707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990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fld id="{10751DD5-8ED1-4A1E-8A34-51A2CA24289A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6B93BCAD-222E-4E8D-AB57-0B55F8DC74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 panose="05020102010507070707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335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 panose="05020102010507070707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825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 panose="05000000000000000000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 panose="05020102010507070707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 panose="05000000000000000000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1930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 panose="05020102010507070707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225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 panose="05020102010507070707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215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anose="05000000000000000000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GIF"/><Relationship Id="rId2" Type="http://schemas.openxmlformats.org/officeDocument/2006/relationships/audio" Target="file:///C:\Users\User\Downloads\CUTIUTA%20MUZICALA%208%20-%20Aaa%20acum%20e%20toamna,%20da%20%5bTrilu-Downloader.ro%5d.mp3" TargetMode="External"/><Relationship Id="rId1" Type="http://schemas.microsoft.com/office/2007/relationships/media" Target="file:///C:\Users\User\Downloads\CUTIUTA%20MUZICALA%208%20-%20Aaa%20acum%20e%20toamna,%20da%20%5bTrilu-Downloader.ro%5d.mp3" TargetMode="Externa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09600" y="5410200"/>
            <a:ext cx="4343400" cy="1143000"/>
          </a:xfrm>
        </p:spPr>
        <p:txBody>
          <a:bodyPr>
            <a:noAutofit/>
          </a:bodyPr>
          <a:lstStyle/>
          <a:p>
            <a:r>
              <a:rPr lang="en-US" sz="3400" b="1" i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ro-RO" sz="3400" b="1" i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ro-RO" sz="3400" b="1" i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400" b="1" i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-2022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002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Gradinita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 Program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Prelungit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Nr.10 Buzau</a:t>
            </a:r>
          </a:p>
        </p:txBody>
      </p:sp>
      <p:pic>
        <p:nvPicPr>
          <p:cNvPr id="5" name="CUTIUTA MUZICALA 8 - Aaa acum e toamna, da [Trilu-Downloader.ro]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3400" y="2514600"/>
            <a:ext cx="533400" cy="533400"/>
          </a:xfrm>
          <a:prstGeom prst="rect">
            <a:avLst/>
          </a:prstGeom>
        </p:spPr>
      </p:pic>
      <p:pic>
        <p:nvPicPr>
          <p:cNvPr id="15363" name="Picture 3" descr="C:\Users\User\AppData\Local\Microsoft\Windows\Temporary Internet Files\Content.IE5\72PHCZAD\MM900040934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5375564"/>
            <a:ext cx="1676400" cy="1482436"/>
          </a:xfrm>
          <a:prstGeom prst="rect">
            <a:avLst/>
          </a:prstGeom>
          <a:noFill/>
        </p:spPr>
      </p:pic>
      <p:pic>
        <p:nvPicPr>
          <p:cNvPr id="15365" name="Picture 5" descr="C:\Users\User\AppData\Local\Microsoft\Windows\Temporary Internet Files\Content.IE5\IWJKW7X9\MM900283652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15213" y="304800"/>
            <a:ext cx="1728787" cy="1784554"/>
          </a:xfrm>
          <a:prstGeom prst="rect">
            <a:avLst/>
          </a:prstGeom>
          <a:noFill/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382000" y="3505200"/>
            <a:ext cx="4572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457200"/>
            <a:ext cx="83673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b="1" u="sng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OFERTA EDUCATIONALA</a:t>
            </a:r>
            <a:endParaRPr lang="en-US" sz="4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Picture 13" descr="IMG_858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348" y="2428868"/>
            <a:ext cx="7139390" cy="282893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ro-RO" sz="4400" dirty="0" smtClean="0"/>
              <a:t>5</a:t>
            </a:r>
            <a:r>
              <a:rPr lang="en-US" sz="4400" dirty="0" smtClean="0"/>
              <a:t>. </a:t>
            </a:r>
            <a:r>
              <a:rPr lang="en-US" sz="4400" dirty="0" err="1" smtClean="0"/>
              <a:t>Prezentarea</a:t>
            </a:r>
            <a:r>
              <a:rPr lang="en-US" sz="4400" dirty="0" smtClean="0"/>
              <a:t> </a:t>
            </a:r>
            <a:r>
              <a:rPr lang="en-US" sz="4400" dirty="0" err="1" smtClean="0"/>
              <a:t>resurselor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1367266"/>
            <a:ext cx="3810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RESURSE UMANE</a:t>
            </a: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o-R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Populaţia preşcolară: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o-R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Număr de copii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o-R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176</a:t>
            </a:r>
            <a:endParaRPr lang="ro-R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o-R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Personalul unităţii: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o-R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Didactic              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ro-R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o-R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educatoare titulare 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ro-R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suplinitoare calificat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o-R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o-R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idactic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auxiliar</a:t>
            </a:r>
            <a:r>
              <a:rPr lang="ro-R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ro-R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1contabil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sef</a:t>
            </a: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ro-R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administrator</a:t>
            </a: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</a:pP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Nedidactic</a:t>
            </a:r>
            <a:endParaRPr lang="ro-R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o-R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îngrijitoare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o-R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bucătăre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endParaRPr lang="ro-R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ro-R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muncitor spalatorie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</a:pP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o-R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asistentă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pediatr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consilier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scolar</a:t>
            </a: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143000"/>
            <a:ext cx="41910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latin typeface="Georgia" panose="02040502050405020303" pitchFamily="18" charset="0"/>
              </a:rPr>
              <a:t>- </a:t>
            </a:r>
            <a:r>
              <a:rPr lang="ro-RO" b="1" dirty="0" smtClean="0">
                <a:latin typeface="Georgia" panose="02040502050405020303" pitchFamily="18" charset="0"/>
              </a:rPr>
              <a:t>CURRICULARE</a:t>
            </a:r>
            <a:endParaRPr lang="en-US" b="1" dirty="0" smtClean="0">
              <a:latin typeface="Georgia" panose="02040502050405020303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b="1" dirty="0" smtClean="0">
                <a:latin typeface="Georgia" panose="02040502050405020303" pitchFamily="18" charset="0"/>
              </a:rPr>
              <a:t>- </a:t>
            </a:r>
            <a:r>
              <a:rPr lang="ro-RO" b="1" dirty="0" smtClean="0">
                <a:latin typeface="Georgia" panose="02040502050405020303" pitchFamily="18" charset="0"/>
              </a:rPr>
              <a:t>RESURSE UMANE</a:t>
            </a:r>
            <a:endParaRPr lang="en-US" b="1" dirty="0" smtClean="0">
              <a:latin typeface="Georgia" panose="02040502050405020303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b="1" dirty="0" smtClean="0">
                <a:latin typeface="Georgia" panose="02040502050405020303" pitchFamily="18" charset="0"/>
              </a:rPr>
              <a:t>- </a:t>
            </a:r>
            <a:r>
              <a:rPr lang="ro-RO" b="1" dirty="0" smtClean="0">
                <a:latin typeface="Georgia" panose="02040502050405020303" pitchFamily="18" charset="0"/>
              </a:rPr>
              <a:t>RESURSE MATERIALE</a:t>
            </a:r>
            <a:endParaRPr lang="en-US" b="1" dirty="0" smtClean="0">
              <a:latin typeface="Georgia" panose="02040502050405020303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b="1" dirty="0" smtClean="0">
                <a:latin typeface="Georgia" panose="02040502050405020303" pitchFamily="18" charset="0"/>
              </a:rPr>
              <a:t>- </a:t>
            </a:r>
            <a:r>
              <a:rPr lang="ro-RO" b="1" dirty="0" smtClean="0">
                <a:latin typeface="Georgia" panose="02040502050405020303" pitchFamily="18" charset="0"/>
              </a:rPr>
              <a:t>OFERTA EDUCAŢIONALĂ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506039"/>
            <a:ext cx="4191000" cy="379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RESURSE CURRICULARE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dirty="0" smtClean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o-RO" dirty="0" smtClean="0">
                <a:latin typeface="Times New Roman" panose="02020603050405020304" pitchFamily="18" charset="0"/>
              </a:rPr>
              <a:t> </a:t>
            </a:r>
            <a:r>
              <a:rPr lang="ro-RO" b="1" dirty="0" smtClean="0">
                <a:latin typeface="Times New Roman" panose="02020603050405020304" pitchFamily="18" charset="0"/>
              </a:rPr>
              <a:t>materialele curriculare  pentru  nivelul preşcolar </a:t>
            </a:r>
            <a:endParaRPr lang="en-GB" b="1" dirty="0" smtClean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GB" b="1" dirty="0" smtClean="0">
                <a:latin typeface="Times New Roman" panose="02020603050405020304" pitchFamily="18" charset="0"/>
              </a:rPr>
              <a:t>                </a:t>
            </a:r>
            <a:r>
              <a:rPr lang="en-US" b="1" dirty="0" smtClean="0">
                <a:latin typeface="Times New Roman" panose="02020603050405020304" pitchFamily="18" charset="0"/>
              </a:rPr>
              <a:t>curriculum national </a:t>
            </a:r>
            <a:endParaRPr lang="en-GB" b="1" dirty="0" smtClean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GB" b="1" dirty="0" smtClean="0">
                <a:latin typeface="Times New Roman" panose="02020603050405020304" pitchFamily="18" charset="0"/>
              </a:rPr>
              <a:t>               </a:t>
            </a:r>
            <a:r>
              <a:rPr lang="ro-RO" b="1" dirty="0" smtClean="0">
                <a:latin typeface="Times New Roman" panose="02020603050405020304" pitchFamily="18" charset="0"/>
              </a:rPr>
              <a:t> auxiliare curriculare, </a:t>
            </a:r>
            <a:endParaRPr lang="en-GB" b="1" dirty="0" smtClean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GB" b="1" dirty="0" smtClean="0">
                <a:latin typeface="Times New Roman" panose="02020603050405020304" pitchFamily="18" charset="0"/>
              </a:rPr>
              <a:t>           </a:t>
            </a:r>
            <a:r>
              <a:rPr lang="en-US" b="1" dirty="0" smtClean="0">
                <a:latin typeface="Times New Roman" panose="02020603050405020304" pitchFamily="18" charset="0"/>
              </a:rPr>
              <a:t>    </a:t>
            </a:r>
            <a:r>
              <a:rPr lang="en-GB" b="1" dirty="0" smtClean="0">
                <a:latin typeface="Times New Roman" panose="02020603050405020304" pitchFamily="18" charset="0"/>
              </a:rPr>
              <a:t> </a:t>
            </a:r>
            <a:r>
              <a:rPr lang="ro-RO" b="1" dirty="0" smtClean="0">
                <a:latin typeface="Times New Roman" panose="02020603050405020304" pitchFamily="18" charset="0"/>
              </a:rPr>
              <a:t>caiete de lucru, </a:t>
            </a:r>
            <a:endParaRPr lang="en-GB" b="1" dirty="0" smtClean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GB" b="1" dirty="0" smtClean="0">
                <a:latin typeface="Times New Roman" panose="02020603050405020304" pitchFamily="18" charset="0"/>
              </a:rPr>
              <a:t>                </a:t>
            </a:r>
            <a:r>
              <a:rPr lang="ro-RO" b="1" dirty="0" smtClean="0">
                <a:latin typeface="Times New Roman" panose="02020603050405020304" pitchFamily="18" charset="0"/>
              </a:rPr>
              <a:t>ghiduri</a:t>
            </a:r>
            <a:r>
              <a:rPr lang="en-GB" b="1" dirty="0" smtClean="0">
                <a:latin typeface="Times New Roman" panose="02020603050405020304" pitchFamily="18" charset="0"/>
              </a:rPr>
              <a:t> </a:t>
            </a:r>
            <a:r>
              <a:rPr lang="ro-RO" b="1" dirty="0" smtClean="0">
                <a:latin typeface="Times New Roman" panose="02020603050405020304" pitchFamily="18" charset="0"/>
              </a:rPr>
              <a:t>; </a:t>
            </a:r>
            <a:endParaRPr lang="en-GB" b="1" dirty="0" smtClean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GB" b="1" dirty="0" smtClean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b="1" dirty="0" smtClean="0">
                <a:latin typeface="Times New Roman" panose="02020603050405020304" pitchFamily="18" charset="0"/>
              </a:rPr>
              <a:t>CDS au fost </a:t>
            </a:r>
            <a:r>
              <a:rPr lang="en-GB" b="1" dirty="0" err="1" smtClean="0">
                <a:latin typeface="Times New Roman" panose="02020603050405020304" pitchFamily="18" charset="0"/>
              </a:rPr>
              <a:t>stabilite</a:t>
            </a:r>
            <a:r>
              <a:rPr lang="en-GB" b="1" dirty="0" smtClean="0">
                <a:latin typeface="Times New Roman" panose="02020603050405020304" pitchFamily="18" charset="0"/>
              </a:rPr>
              <a:t> la </a:t>
            </a:r>
            <a:r>
              <a:rPr lang="en-GB" b="1" dirty="0" err="1" smtClean="0">
                <a:latin typeface="Times New Roman" panose="02020603050405020304" pitchFamily="18" charset="0"/>
              </a:rPr>
              <a:t>alegerea</a:t>
            </a:r>
            <a:r>
              <a:rPr lang="en-GB" b="1" dirty="0" smtClean="0">
                <a:latin typeface="Times New Roman" panose="02020603050405020304" pitchFamily="18" charset="0"/>
              </a:rPr>
              <a:t> 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b="1" dirty="0" err="1" smtClean="0">
                <a:latin typeface="Times New Roman" panose="02020603050405020304" pitchFamily="18" charset="0"/>
              </a:rPr>
              <a:t>rin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en-GB" b="1" dirty="0" err="1" smtClean="0">
                <a:latin typeface="Times New Roman" panose="02020603050405020304" pitchFamily="18" charset="0"/>
              </a:rPr>
              <a:t>ilor</a:t>
            </a:r>
            <a:endParaRPr lang="en-GB" b="1" dirty="0" smtClean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b="1" dirty="0" err="1" smtClean="0">
                <a:latin typeface="Times New Roman" panose="02020603050405020304" pitchFamily="18" charset="0"/>
              </a:rPr>
              <a:t>Participan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en-GB" b="1" dirty="0" smtClean="0">
                <a:latin typeface="Times New Roman" panose="02020603050405020304" pitchFamily="18" charset="0"/>
              </a:rPr>
              <a:t>i la </a:t>
            </a:r>
            <a:r>
              <a:rPr lang="en-GB" b="1" dirty="0" err="1" smtClean="0">
                <a:latin typeface="Times New Roman" panose="02020603050405020304" pitchFamily="18" charset="0"/>
              </a:rPr>
              <a:t>concursuri</a:t>
            </a:r>
            <a:r>
              <a:rPr lang="en-GB" b="1" dirty="0" smtClean="0">
                <a:latin typeface="Times New Roman" panose="02020603050405020304" pitchFamily="18" charset="0"/>
              </a:rPr>
              <a:t> locale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GB" b="1" dirty="0" smtClean="0">
                <a:latin typeface="Times New Roman" panose="02020603050405020304" pitchFamily="18" charset="0"/>
              </a:rPr>
              <a:t>i </a:t>
            </a:r>
            <a:r>
              <a:rPr lang="en-GB" b="1" dirty="0" err="1" smtClean="0">
                <a:latin typeface="Times New Roman" panose="02020603050405020304" pitchFamily="18" charset="0"/>
              </a:rPr>
              <a:t>jude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en-GB" b="1" dirty="0" err="1" smtClean="0">
                <a:latin typeface="Times New Roman" panose="02020603050405020304" pitchFamily="18" charset="0"/>
              </a:rPr>
              <a:t>ene</a:t>
            </a:r>
            <a:endParaRPr lang="en-US" b="1" dirty="0" smtClean="0"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152400" y="228600"/>
            <a:ext cx="3048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:\Users\PC\AppData\Local\Temp\Rar$DRa0.539\20181009_1040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048000"/>
            <a:ext cx="2514600" cy="2362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6. Informatii utile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FR" b="1" dirty="0" smtClean="0"/>
              <a:t> </a:t>
            </a:r>
            <a:endParaRPr lang="ro-RO" dirty="0" smtClean="0"/>
          </a:p>
          <a:p>
            <a:pPr algn="ctr">
              <a:buNone/>
            </a:pPr>
            <a:r>
              <a:rPr lang="fr-FR" b="1" dirty="0" smtClean="0"/>
              <a:t>GRĂDINI</a:t>
            </a:r>
            <a:r>
              <a:rPr lang="ro-RO" b="1" dirty="0" smtClean="0"/>
              <a:t>T</a:t>
            </a:r>
            <a:r>
              <a:rPr lang="fr-FR" b="1" dirty="0" smtClean="0"/>
              <a:t>A CU PROGRAM PRELUNGIT</a:t>
            </a:r>
            <a:endParaRPr lang="ro-RO" dirty="0" smtClean="0"/>
          </a:p>
          <a:p>
            <a:pPr>
              <a:buNone/>
            </a:pPr>
            <a:r>
              <a:rPr lang="fr-FR" b="1" dirty="0" smtClean="0"/>
              <a:t> </a:t>
            </a:r>
            <a:endParaRPr lang="ro-RO" dirty="0" smtClean="0"/>
          </a:p>
          <a:p>
            <a:r>
              <a:rPr lang="fr-FR" b="1" dirty="0" smtClean="0"/>
              <a:t>2 </a:t>
            </a:r>
            <a:r>
              <a:rPr lang="fr-FR" b="1" dirty="0" err="1" smtClean="0"/>
              <a:t>grupe</a:t>
            </a:r>
            <a:r>
              <a:rPr lang="fr-FR" b="1" dirty="0" smtClean="0"/>
              <a:t> </a:t>
            </a:r>
            <a:r>
              <a:rPr lang="fr-FR" b="1" dirty="0" err="1" smtClean="0"/>
              <a:t>mici</a:t>
            </a:r>
            <a:endParaRPr lang="ro-RO" dirty="0" smtClean="0"/>
          </a:p>
          <a:p>
            <a:r>
              <a:rPr lang="fr-FR" b="1" dirty="0" smtClean="0"/>
              <a:t>2 </a:t>
            </a:r>
            <a:r>
              <a:rPr lang="fr-FR" b="1" dirty="0" err="1" smtClean="0"/>
              <a:t>grupe</a:t>
            </a:r>
            <a:r>
              <a:rPr lang="fr-FR" b="1" dirty="0" smtClean="0"/>
              <a:t> </a:t>
            </a:r>
            <a:r>
              <a:rPr lang="fr-FR" b="1" dirty="0" err="1" smtClean="0"/>
              <a:t>mijlocii</a:t>
            </a:r>
            <a:endParaRPr lang="ro-RO" dirty="0" smtClean="0"/>
          </a:p>
          <a:p>
            <a:r>
              <a:rPr lang="fr-FR" b="1" dirty="0" smtClean="0"/>
              <a:t>1 </a:t>
            </a:r>
            <a:r>
              <a:rPr lang="fr-FR" b="1" dirty="0" err="1" smtClean="0"/>
              <a:t>grupa</a:t>
            </a:r>
            <a:r>
              <a:rPr lang="fr-FR" b="1" dirty="0" smtClean="0"/>
              <a:t> mare</a:t>
            </a:r>
            <a:endParaRPr lang="ro-RO" dirty="0" smtClean="0"/>
          </a:p>
          <a:p>
            <a:pPr>
              <a:buNone/>
            </a:pPr>
            <a:r>
              <a:rPr lang="fr-FR" b="1" dirty="0" smtClean="0"/>
              <a:t> </a:t>
            </a:r>
            <a:endParaRPr lang="ro-RO" dirty="0" smtClean="0"/>
          </a:p>
          <a:p>
            <a:pPr>
              <a:buNone/>
            </a:pPr>
            <a:r>
              <a:rPr lang="fr-FR" b="1" dirty="0" smtClean="0"/>
              <a:t> </a:t>
            </a:r>
            <a:endParaRPr lang="ro-RO" dirty="0" smtClean="0"/>
          </a:p>
          <a:p>
            <a:pPr algn="ctr">
              <a:buNone/>
            </a:pPr>
            <a:r>
              <a:rPr lang="fr-FR" b="1" dirty="0" smtClean="0"/>
              <a:t>GRĂDINI</a:t>
            </a:r>
            <a:r>
              <a:rPr lang="ro-RO" b="1" dirty="0" smtClean="0"/>
              <a:t>T</a:t>
            </a:r>
            <a:r>
              <a:rPr lang="fr-FR" b="1" dirty="0" smtClean="0"/>
              <a:t>A CU PROGRAM NORMAL</a:t>
            </a:r>
            <a:endParaRPr lang="ro-RO" dirty="0" smtClean="0"/>
          </a:p>
          <a:p>
            <a:pPr>
              <a:buNone/>
            </a:pPr>
            <a:r>
              <a:rPr lang="fr-FR" b="1" dirty="0" smtClean="0"/>
              <a:t> </a:t>
            </a:r>
            <a:endParaRPr lang="ro-RO" dirty="0" smtClean="0"/>
          </a:p>
          <a:p>
            <a:r>
              <a:rPr lang="fr-FR" b="1" dirty="0" smtClean="0"/>
              <a:t>1 </a:t>
            </a:r>
            <a:r>
              <a:rPr lang="fr-FR" b="1" dirty="0" err="1" smtClean="0"/>
              <a:t>grupă</a:t>
            </a:r>
            <a:r>
              <a:rPr lang="fr-FR" b="1" dirty="0" smtClean="0"/>
              <a:t> mica</a:t>
            </a:r>
            <a:endParaRPr lang="ro-RO" dirty="0" smtClean="0"/>
          </a:p>
          <a:p>
            <a:r>
              <a:rPr lang="fr-FR" b="1" dirty="0" smtClean="0"/>
              <a:t>1 </a:t>
            </a:r>
            <a:r>
              <a:rPr lang="fr-FR" b="1" dirty="0" err="1" smtClean="0"/>
              <a:t>grupă</a:t>
            </a:r>
            <a:r>
              <a:rPr lang="fr-FR" b="1" dirty="0" smtClean="0"/>
              <a:t> mare</a:t>
            </a:r>
            <a:endParaRPr lang="ro-RO" dirty="0" smtClean="0"/>
          </a:p>
          <a:p>
            <a:endParaRPr lang="ro-RO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239000" cy="990600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CE FACEM NOI PENTRU A DEZVOLTA APTITUDINILE COPIILOR</a:t>
            </a:r>
            <a:endParaRPr lang="en-US" sz="3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752600"/>
          <a:ext cx="7620000" cy="4411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59508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Activitati</a:t>
                      </a:r>
                      <a:r>
                        <a:rPr lang="en-US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pe </a:t>
                      </a:r>
                      <a:r>
                        <a:rPr lang="en-US" sz="16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domenii</a:t>
                      </a:r>
                      <a:r>
                        <a:rPr lang="en-US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6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experentiale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Activitati</a:t>
                      </a: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optionale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Activitati</a:t>
                      </a: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extracurriculare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95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Domeniul</a:t>
                      </a: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limba</a:t>
                      </a: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 </a:t>
                      </a:r>
                      <a:r>
                        <a:rPr lang="en-US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comunicare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249" marR="6624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Micul</a:t>
                      </a: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pictor</a:t>
                      </a: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249" marR="662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Vizite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249" marR="66249" marT="0" marB="0"/>
                </a:tc>
              </a:tr>
              <a:tr h="595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Domeniul</a:t>
                      </a: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stiinte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249" marR="6624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Curiozitati din lumea plantelor si animalelor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249" marR="662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Excursii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249" marR="66249" marT="0" marB="0"/>
                </a:tc>
              </a:tr>
              <a:tr h="595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Domeniul om si societate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249" marR="6624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Folclorul copiilor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249" marR="662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Serbari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249" marR="66249" marT="0" marB="0"/>
                </a:tc>
              </a:tr>
              <a:tr h="595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Domeniul estetic si creativ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249" marR="6624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Minte sanatoasa in corp sanatos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249" marR="662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Dramatizari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249" marR="66249" marT="0" marB="0"/>
                </a:tc>
              </a:tr>
              <a:tr h="595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Domeniul</a:t>
                      </a: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psihomotric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249" marR="6624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Cartea, prietena mea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249" marR="662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Spectacole</a:t>
                      </a: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pentru</a:t>
                      </a: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copii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249" marR="66249" marT="0" marB="0"/>
                </a:tc>
              </a:tr>
              <a:tr h="595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49" marR="6624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Obiceiuri</a:t>
                      </a: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 </a:t>
                      </a:r>
                      <a:r>
                        <a:rPr lang="en-US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traditii</a:t>
                      </a: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stramosesti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249" marR="662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o-RO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Organizarea</a:t>
                      </a:r>
                      <a:r>
                        <a:rPr lang="ro-RO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 participarea la diverse expozitii.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249" marR="66249" marT="0" marB="0"/>
                </a:tc>
              </a:tr>
            </a:tbl>
          </a:graphicData>
        </a:graphic>
      </p:graphicFrame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543800" y="228600"/>
            <a:ext cx="304800" cy="228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RESURSELE MATERIALE </a:t>
            </a:r>
            <a:br>
              <a:rPr lang="en-US" dirty="0" smtClean="0"/>
            </a:br>
            <a:r>
              <a:rPr lang="en-US" dirty="0" smtClean="0"/>
              <a:t>SI TINTELE STRATEGICE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95401"/>
            <a:ext cx="8153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/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	La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fiecare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grupa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exista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un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avizier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informativ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despre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activitatile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saptamanale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realizat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pentru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parinti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 In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gradinita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sunt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peste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200 de volume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pentru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prescolari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Zilnic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la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bucataria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care este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dotata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cu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vesela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din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inox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, se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pregateste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hrana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pentru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100 de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copii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 </a:t>
            </a:r>
          </a:p>
          <a:p>
            <a:pPr indent="177800"/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	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Gradinita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este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dotata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cu un cabinet medical cu o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asistenta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gata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oricand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sa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dea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sfaturi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parintilor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referitor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la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sanatatea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copilului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; la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cabinetul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de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consiliere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sunt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consiliati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parintii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copiilor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cu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deficiente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si au loc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sedinte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de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logopedie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 </a:t>
            </a:r>
          </a:p>
          <a:p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152400" y="3810000"/>
            <a:ext cx="914400" cy="10668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962400"/>
            <a:ext cx="731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-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Dezvoltarea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bazei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didactico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 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Dezvoltarea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profesionala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cadrelor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didactice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 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Cresterea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calitatii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actului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educational din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gradinita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  C</a:t>
            </a:r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resterea interesului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familiei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scopul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participarii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active la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copiilor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 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Dezvoltarea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unor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parteneriate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proiecte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locale,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care sa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largeasca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viziunea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asupra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educatiei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 sa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asigure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implicarea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gradinitei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viata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comunitatii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7467600" y="6248400"/>
            <a:ext cx="5334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/>
          </a:p>
        </p:txBody>
      </p:sp>
    </p:spTree>
  </p:cSld>
  <p:clrMapOvr>
    <a:masterClrMapping/>
  </p:clrMapOvr>
  <p:transition>
    <p:blinds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05800" cy="838200"/>
          </a:xfrm>
        </p:spPr>
        <p:txBody>
          <a:bodyPr>
            <a:normAutofit/>
          </a:bodyPr>
          <a:lstStyle/>
          <a:p>
            <a:pPr algn="ctr"/>
            <a:r>
              <a:rPr b="1" i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Deviza noastra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7848600" cy="2971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200" b="1" i="1" dirty="0" smtClean="0">
                <a:latin typeface="Monotype Corsiva" panose="03010101010201010101" pitchFamily="66" charset="0"/>
              </a:rPr>
              <a:t> "</a:t>
            </a:r>
            <a:r>
              <a:rPr lang="en-US" sz="2200" b="1" i="1" dirty="0" err="1" smtClean="0">
                <a:latin typeface="Monotype Corsiva" panose="03010101010201010101" pitchFamily="66" charset="0"/>
              </a:rPr>
              <a:t>Copiii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 </a:t>
            </a:r>
            <a:r>
              <a:rPr lang="en-US" sz="2200" b="1" i="1" dirty="0" err="1" smtClean="0">
                <a:latin typeface="Monotype Corsiva" panose="03010101010201010101" pitchFamily="66" charset="0"/>
              </a:rPr>
              <a:t>invata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 </a:t>
            </a:r>
            <a:r>
              <a:rPr lang="en-US" sz="2200" b="1" i="1" dirty="0" err="1" smtClean="0">
                <a:latin typeface="Monotype Corsiva" panose="03010101010201010101" pitchFamily="66" charset="0"/>
              </a:rPr>
              <a:t>ceea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 </a:t>
            </a:r>
            <a:r>
              <a:rPr lang="en-US" sz="2200" b="1" i="1" dirty="0" err="1" smtClean="0">
                <a:latin typeface="Monotype Corsiva" panose="03010101010201010101" pitchFamily="66" charset="0"/>
              </a:rPr>
              <a:t>ce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 </a:t>
            </a:r>
            <a:r>
              <a:rPr lang="en-US" sz="2200" b="1" i="1" dirty="0" err="1" smtClean="0">
                <a:latin typeface="Monotype Corsiva" panose="03010101010201010101" pitchFamily="66" charset="0"/>
              </a:rPr>
              <a:t>traiesc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!</a:t>
            </a:r>
          </a:p>
          <a:p>
            <a:pPr algn="ctr">
              <a:buNone/>
            </a:pPr>
            <a:r>
              <a:rPr lang="en-US" sz="2200" b="1" i="1" dirty="0" err="1" smtClean="0">
                <a:latin typeface="Monotype Corsiva" panose="03010101010201010101" pitchFamily="66" charset="0"/>
              </a:rPr>
              <a:t>Daca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 </a:t>
            </a:r>
            <a:r>
              <a:rPr lang="en-US" sz="2200" b="1" i="1" dirty="0" err="1" smtClean="0">
                <a:latin typeface="Monotype Corsiva" panose="03010101010201010101" pitchFamily="66" charset="0"/>
              </a:rPr>
              <a:t>traiesc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 in </a:t>
            </a:r>
            <a:r>
              <a:rPr lang="en-US" sz="2200" b="1" i="1" dirty="0" err="1" smtClean="0">
                <a:latin typeface="Monotype Corsiva" panose="03010101010201010101" pitchFamily="66" charset="0"/>
              </a:rPr>
              <a:t>incurajare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, </a:t>
            </a:r>
            <a:r>
              <a:rPr lang="en-US" sz="2200" b="1" i="1" dirty="0" err="1" smtClean="0">
                <a:latin typeface="Monotype Corsiva" panose="03010101010201010101" pitchFamily="66" charset="0"/>
              </a:rPr>
              <a:t>copiii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 </a:t>
            </a:r>
            <a:r>
              <a:rPr lang="en-US" sz="2200" b="1" i="1" dirty="0" err="1" smtClean="0">
                <a:latin typeface="Monotype Corsiva" panose="03010101010201010101" pitchFamily="66" charset="0"/>
              </a:rPr>
              <a:t>invata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 sa fie </a:t>
            </a:r>
            <a:r>
              <a:rPr lang="en-US" sz="2200" b="1" i="1" dirty="0" err="1" smtClean="0">
                <a:latin typeface="Monotype Corsiva" panose="03010101010201010101" pitchFamily="66" charset="0"/>
              </a:rPr>
              <a:t>increzatori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.</a:t>
            </a:r>
          </a:p>
          <a:p>
            <a:pPr algn="ctr">
              <a:buNone/>
            </a:pPr>
            <a:r>
              <a:rPr lang="en-US" sz="2200" b="1" i="1" dirty="0" err="1" smtClean="0">
                <a:latin typeface="Monotype Corsiva" panose="03010101010201010101" pitchFamily="66" charset="0"/>
              </a:rPr>
              <a:t>Daca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 </a:t>
            </a:r>
            <a:r>
              <a:rPr lang="en-US" sz="2200" b="1" i="1" dirty="0" err="1" smtClean="0">
                <a:latin typeface="Monotype Corsiva" panose="03010101010201010101" pitchFamily="66" charset="0"/>
              </a:rPr>
              <a:t>traiesc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 in </a:t>
            </a:r>
            <a:r>
              <a:rPr lang="en-US" sz="2200" b="1" i="1" dirty="0" err="1" smtClean="0">
                <a:latin typeface="Monotype Corsiva" panose="03010101010201010101" pitchFamily="66" charset="0"/>
              </a:rPr>
              <a:t>acceptare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, </a:t>
            </a:r>
            <a:r>
              <a:rPr lang="en-US" sz="2200" b="1" i="1" dirty="0" err="1" smtClean="0">
                <a:latin typeface="Monotype Corsiva" panose="03010101010201010101" pitchFamily="66" charset="0"/>
              </a:rPr>
              <a:t>copiii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 </a:t>
            </a:r>
            <a:r>
              <a:rPr lang="en-US" sz="2200" b="1" i="1" dirty="0" err="1" smtClean="0">
                <a:latin typeface="Monotype Corsiva" panose="03010101010201010101" pitchFamily="66" charset="0"/>
              </a:rPr>
              <a:t>invata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 sa </a:t>
            </a:r>
            <a:r>
              <a:rPr lang="en-US" sz="2200" b="1" i="1" dirty="0" err="1" smtClean="0">
                <a:latin typeface="Monotype Corsiva" panose="03010101010201010101" pitchFamily="66" charset="0"/>
              </a:rPr>
              <a:t>iubeasca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.</a:t>
            </a:r>
          </a:p>
          <a:p>
            <a:pPr algn="ctr">
              <a:buNone/>
            </a:pPr>
            <a:r>
              <a:rPr lang="en-US" sz="2200" b="1" i="1" dirty="0" err="1" smtClean="0">
                <a:latin typeface="Monotype Corsiva" panose="03010101010201010101" pitchFamily="66" charset="0"/>
              </a:rPr>
              <a:t>Daca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 </a:t>
            </a:r>
            <a:r>
              <a:rPr lang="en-US" sz="2200" b="1" i="1" dirty="0" err="1" smtClean="0">
                <a:latin typeface="Monotype Corsiva" panose="03010101010201010101" pitchFamily="66" charset="0"/>
              </a:rPr>
              <a:t>traiesc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 </a:t>
            </a:r>
            <a:r>
              <a:rPr lang="en-US" sz="2200" b="1" i="1" dirty="0" err="1" smtClean="0">
                <a:latin typeface="Monotype Corsiva" panose="03010101010201010101" pitchFamily="66" charset="0"/>
              </a:rPr>
              <a:t>inconjurati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 de </a:t>
            </a:r>
            <a:r>
              <a:rPr lang="en-US" sz="2200" b="1" i="1" dirty="0" err="1" smtClean="0">
                <a:latin typeface="Monotype Corsiva" panose="03010101010201010101" pitchFamily="66" charset="0"/>
              </a:rPr>
              <a:t>recunoastere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, </a:t>
            </a:r>
            <a:r>
              <a:rPr lang="en-US" sz="2200" b="1" i="1" dirty="0" err="1" smtClean="0">
                <a:latin typeface="Monotype Corsiva" panose="03010101010201010101" pitchFamily="66" charset="0"/>
              </a:rPr>
              <a:t>invata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 ca este </a:t>
            </a:r>
            <a:r>
              <a:rPr lang="en-US" sz="2200" b="1" i="1" dirty="0" err="1" smtClean="0">
                <a:latin typeface="Monotype Corsiva" panose="03010101010201010101" pitchFamily="66" charset="0"/>
              </a:rPr>
              <a:t>bine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 sa </a:t>
            </a:r>
            <a:r>
              <a:rPr lang="en-US" sz="2200" b="1" i="1" dirty="0" err="1" smtClean="0">
                <a:latin typeface="Monotype Corsiva" panose="03010101010201010101" pitchFamily="66" charset="0"/>
              </a:rPr>
              <a:t>ai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 un tel.</a:t>
            </a:r>
          </a:p>
          <a:p>
            <a:pPr algn="ctr">
              <a:buNone/>
            </a:pPr>
            <a:r>
              <a:rPr lang="en-US" sz="2200" b="1" i="1" dirty="0" err="1" smtClean="0">
                <a:latin typeface="Monotype Corsiva" panose="03010101010201010101" pitchFamily="66" charset="0"/>
              </a:rPr>
              <a:t>Daca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 </a:t>
            </a:r>
            <a:r>
              <a:rPr lang="en-US" sz="2200" b="1" i="1" dirty="0" err="1" smtClean="0">
                <a:latin typeface="Monotype Corsiva" panose="03010101010201010101" pitchFamily="66" charset="0"/>
              </a:rPr>
              <a:t>traiesc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 </a:t>
            </a:r>
            <a:r>
              <a:rPr lang="en-US" sz="2200" b="1" i="1" dirty="0" err="1" smtClean="0">
                <a:latin typeface="Monotype Corsiva" panose="03010101010201010101" pitchFamily="66" charset="0"/>
              </a:rPr>
              <a:t>impartind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 cu </a:t>
            </a:r>
            <a:r>
              <a:rPr lang="en-US" sz="2200" b="1" i="1" dirty="0" err="1" smtClean="0">
                <a:latin typeface="Monotype Corsiva" panose="03010101010201010101" pitchFamily="66" charset="0"/>
              </a:rPr>
              <a:t>ceilalti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, </a:t>
            </a:r>
            <a:r>
              <a:rPr lang="en-US" sz="2200" b="1" i="1" dirty="0" err="1" smtClean="0">
                <a:latin typeface="Monotype Corsiva" panose="03010101010201010101" pitchFamily="66" charset="0"/>
              </a:rPr>
              <a:t>copiii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 </a:t>
            </a:r>
            <a:r>
              <a:rPr lang="en-US" sz="2200" b="1" i="1" dirty="0" err="1" smtClean="0">
                <a:latin typeface="Monotype Corsiva" panose="03010101010201010101" pitchFamily="66" charset="0"/>
              </a:rPr>
              <a:t>invata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 </a:t>
            </a:r>
            <a:r>
              <a:rPr lang="en-US" sz="2200" b="1" i="1" dirty="0" err="1" smtClean="0">
                <a:latin typeface="Monotype Corsiva" panose="03010101010201010101" pitchFamily="66" charset="0"/>
              </a:rPr>
              <a:t>generozitatea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.</a:t>
            </a:r>
          </a:p>
          <a:p>
            <a:pPr algn="ctr">
              <a:buNone/>
            </a:pPr>
            <a:r>
              <a:rPr lang="en-US" sz="2200" b="1" i="1" dirty="0" err="1" smtClean="0">
                <a:latin typeface="Monotype Corsiva" panose="03010101010201010101" pitchFamily="66" charset="0"/>
              </a:rPr>
              <a:t>Daca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 </a:t>
            </a:r>
            <a:r>
              <a:rPr lang="en-US" sz="2200" b="1" i="1" dirty="0" err="1" smtClean="0">
                <a:latin typeface="Monotype Corsiva" panose="03010101010201010101" pitchFamily="66" charset="0"/>
              </a:rPr>
              <a:t>traiesc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 in </a:t>
            </a:r>
            <a:r>
              <a:rPr lang="en-US" sz="2200" b="1" i="1" dirty="0" err="1" smtClean="0">
                <a:latin typeface="Monotype Corsiva" panose="03010101010201010101" pitchFamily="66" charset="0"/>
              </a:rPr>
              <a:t>bunavointa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 si </a:t>
            </a:r>
            <a:r>
              <a:rPr lang="en-US" sz="2200" b="1" i="1" dirty="0" err="1" smtClean="0">
                <a:latin typeface="Monotype Corsiva" panose="03010101010201010101" pitchFamily="66" charset="0"/>
              </a:rPr>
              <a:t>consideratie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, </a:t>
            </a:r>
            <a:r>
              <a:rPr lang="en-US" sz="2200" b="1" i="1" dirty="0" err="1" smtClean="0">
                <a:latin typeface="Monotype Corsiva" panose="03010101010201010101" pitchFamily="66" charset="0"/>
              </a:rPr>
              <a:t>copiii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 </a:t>
            </a:r>
            <a:r>
              <a:rPr lang="en-US" sz="2200" b="1" i="1" dirty="0" err="1" smtClean="0">
                <a:latin typeface="Monotype Corsiva" panose="03010101010201010101" pitchFamily="66" charset="0"/>
              </a:rPr>
              <a:t>invata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 </a:t>
            </a:r>
            <a:r>
              <a:rPr lang="en-US" sz="2200" b="1" i="1" dirty="0" err="1" smtClean="0">
                <a:latin typeface="Monotype Corsiva" panose="03010101010201010101" pitchFamily="66" charset="0"/>
              </a:rPr>
              <a:t>respectul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.</a:t>
            </a:r>
          </a:p>
          <a:p>
            <a:pPr algn="ctr">
              <a:buNone/>
            </a:pPr>
            <a:r>
              <a:rPr lang="en-US" sz="2200" b="1" i="1" dirty="0" err="1" smtClean="0">
                <a:latin typeface="Monotype Corsiva" panose="03010101010201010101" pitchFamily="66" charset="0"/>
              </a:rPr>
              <a:t>Daca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 </a:t>
            </a:r>
            <a:r>
              <a:rPr lang="en-US" sz="2200" b="1" i="1" dirty="0" err="1" smtClean="0">
                <a:latin typeface="Monotype Corsiva" panose="03010101010201010101" pitchFamily="66" charset="0"/>
              </a:rPr>
              <a:t>traiesc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 in </a:t>
            </a:r>
            <a:r>
              <a:rPr lang="en-US" sz="2200" b="1" i="1" dirty="0" err="1" smtClean="0">
                <a:latin typeface="Monotype Corsiva" panose="03010101010201010101" pitchFamily="66" charset="0"/>
              </a:rPr>
              <a:t>prietenie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, </a:t>
            </a:r>
            <a:r>
              <a:rPr lang="en-US" sz="2200" b="1" i="1" dirty="0" err="1" smtClean="0">
                <a:latin typeface="Monotype Corsiva" panose="03010101010201010101" pitchFamily="66" charset="0"/>
              </a:rPr>
              <a:t>copiii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 </a:t>
            </a:r>
            <a:r>
              <a:rPr lang="en-US" sz="2200" b="1" i="1" dirty="0" err="1" smtClean="0">
                <a:latin typeface="Monotype Corsiva" panose="03010101010201010101" pitchFamily="66" charset="0"/>
              </a:rPr>
              <a:t>invata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 ca e </a:t>
            </a:r>
            <a:r>
              <a:rPr lang="en-US" sz="2200" b="1" i="1" dirty="0" err="1" smtClean="0">
                <a:latin typeface="Monotype Corsiva" panose="03010101010201010101" pitchFamily="66" charset="0"/>
              </a:rPr>
              <a:t>placut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 sa </a:t>
            </a:r>
            <a:r>
              <a:rPr lang="en-US" sz="2200" b="1" i="1" dirty="0" err="1" smtClean="0">
                <a:latin typeface="Monotype Corsiva" panose="03010101010201010101" pitchFamily="66" charset="0"/>
              </a:rPr>
              <a:t>traiesti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 pe </a:t>
            </a:r>
            <a:r>
              <a:rPr lang="en-US" sz="2200" b="1" i="1" dirty="0" err="1" smtClean="0">
                <a:latin typeface="Monotype Corsiva" panose="03010101010201010101" pitchFamily="66" charset="0"/>
              </a:rPr>
              <a:t>lume</a:t>
            </a:r>
            <a:r>
              <a:rPr lang="en-US" sz="2200" b="1" i="1" dirty="0" smtClean="0">
                <a:latin typeface="Monotype Corsiva" panose="03010101010201010101" pitchFamily="66" charset="0"/>
              </a:rPr>
              <a:t> "</a:t>
            </a:r>
            <a:endParaRPr lang="en-US" sz="2200" b="1" dirty="0"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4343400"/>
            <a:ext cx="3429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 smtClean="0"/>
              <a:t>DOROTY  LAW  NOLTE</a:t>
            </a:r>
            <a:endParaRPr lang="en-US" sz="2300" i="1" dirty="0"/>
          </a:p>
        </p:txBody>
      </p:sp>
      <p:pic>
        <p:nvPicPr>
          <p:cNvPr id="1026" name="Picture 2" descr="C:\Users\User\AppData\Local\Microsoft\Windows\Temporary Internet Files\Content.IE5\VJBKJQP7\MM900041043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4876800"/>
            <a:ext cx="2438400" cy="1630680"/>
          </a:xfrm>
          <a:prstGeom prst="rect">
            <a:avLst/>
          </a:prstGeom>
          <a:noFill/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229600" y="6019800"/>
            <a:ext cx="3810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7696200" y="6019800"/>
            <a:ext cx="3810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:\Users\PC\AppData\Local\Temp\Rar$DRa0.196\34076037_1648273518541857_5646070183761018880_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419600"/>
            <a:ext cx="2571808" cy="20467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9000" y="228600"/>
            <a:ext cx="3733800" cy="838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VIZIUNEA</a:t>
            </a:r>
            <a:endParaRPr lang="en-US" sz="4400" dirty="0"/>
          </a:p>
        </p:txBody>
      </p:sp>
      <p:sp>
        <p:nvSpPr>
          <p:cNvPr id="4" name="Horizontal Scroll 3"/>
          <p:cNvSpPr/>
          <p:nvPr/>
        </p:nvSpPr>
        <p:spPr>
          <a:xfrm>
            <a:off x="381000" y="1143000"/>
            <a:ext cx="8229600" cy="5715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2057400"/>
            <a:ext cx="7162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Monotype Corsiva" panose="03010101010201010101" pitchFamily="66" charset="0"/>
              </a:rPr>
              <a:t>Deriva</a:t>
            </a:r>
            <a:r>
              <a:rPr lang="en-US" sz="2400" b="1" dirty="0" smtClean="0">
                <a:latin typeface="Monotype Corsiva" panose="03010101010201010101" pitchFamily="66" charset="0"/>
              </a:rPr>
              <a:t>, din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nevoile</a:t>
            </a:r>
            <a:r>
              <a:rPr lang="en-US" sz="2400" b="1" dirty="0" smtClean="0">
                <a:latin typeface="Monotype Corsiva" panose="03010101010201010101" pitchFamily="66" charset="0"/>
              </a:rPr>
              <a:t> de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educatie</a:t>
            </a:r>
            <a:r>
              <a:rPr lang="en-US" sz="2400" b="1" dirty="0" smtClean="0">
                <a:latin typeface="Monotype Corsiva" panose="03010101010201010101" pitchFamily="66" charset="0"/>
              </a:rPr>
              <a:t>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identificate</a:t>
            </a:r>
            <a:r>
              <a:rPr lang="en-US" sz="2400" b="1" dirty="0" smtClean="0">
                <a:latin typeface="Monotype Corsiva" panose="03010101010201010101" pitchFamily="66" charset="0"/>
              </a:rPr>
              <a:t> la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nivelul</a:t>
            </a:r>
            <a:r>
              <a:rPr lang="en-US" sz="2400" b="1" dirty="0" smtClean="0">
                <a:latin typeface="Monotype Corsiva" panose="03010101010201010101" pitchFamily="66" charset="0"/>
              </a:rPr>
              <a:t>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societatii</a:t>
            </a:r>
            <a:r>
              <a:rPr lang="en-US" sz="2400" b="1" dirty="0" smtClean="0">
                <a:latin typeface="Monotype Corsiva" panose="03010101010201010101" pitchFamily="66" charset="0"/>
              </a:rPr>
              <a:t> si al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comunitatii</a:t>
            </a:r>
            <a:r>
              <a:rPr lang="en-US" sz="2400" b="1" dirty="0" smtClean="0">
                <a:latin typeface="Monotype Corsiva" panose="03010101010201010101" pitchFamily="66" charset="0"/>
              </a:rPr>
              <a:t>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inca</a:t>
            </a:r>
            <a:r>
              <a:rPr lang="en-US" sz="2400" b="1" dirty="0" smtClean="0">
                <a:latin typeface="Monotype Corsiva" panose="03010101010201010101" pitchFamily="66" charset="0"/>
              </a:rPr>
              <a:t> de la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varsta</a:t>
            </a:r>
            <a:r>
              <a:rPr lang="en-US" sz="2400" b="1" dirty="0" smtClean="0">
                <a:latin typeface="Monotype Corsiva" panose="03010101010201010101" pitchFamily="66" charset="0"/>
              </a:rPr>
              <a:t>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prescolara</a:t>
            </a:r>
            <a:r>
              <a:rPr lang="en-US" sz="2400" b="1" dirty="0" smtClean="0">
                <a:latin typeface="Monotype Corsiva" panose="03010101010201010101" pitchFamily="66" charset="0"/>
              </a:rPr>
              <a:t> si se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axeaza</a:t>
            </a:r>
            <a:r>
              <a:rPr lang="en-US" sz="2400" b="1" dirty="0" smtClean="0">
                <a:latin typeface="Monotype Corsiva" panose="03010101010201010101" pitchFamily="66" charset="0"/>
              </a:rPr>
              <a:t> pe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urmatarele</a:t>
            </a:r>
            <a:r>
              <a:rPr lang="en-US" sz="2400" b="1" dirty="0" smtClean="0">
                <a:latin typeface="Monotype Corsiva" panose="03010101010201010101" pitchFamily="66" charset="0"/>
              </a:rPr>
              <a:t>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aspecte</a:t>
            </a:r>
            <a:r>
              <a:rPr lang="en-US" sz="2400" b="1" dirty="0" smtClean="0">
                <a:latin typeface="Monotype Corsiva" panose="03010101010201010101" pitchFamily="66" charset="0"/>
              </a:rPr>
              <a:t>:</a:t>
            </a:r>
          </a:p>
          <a:p>
            <a:endParaRPr lang="en-US" sz="2400" b="1" dirty="0" smtClean="0">
              <a:latin typeface="Monotype Corsiva" panose="03010101010201010101" pitchFamily="66" charset="0"/>
            </a:endParaRPr>
          </a:p>
          <a:p>
            <a:pPr>
              <a:buBlip>
                <a:blip r:embed="rId2"/>
              </a:buBlip>
            </a:pPr>
            <a:r>
              <a:rPr lang="en-US" sz="2400" b="1" dirty="0" err="1" smtClean="0">
                <a:latin typeface="Monotype Corsiva" panose="03010101010201010101" pitchFamily="66" charset="0"/>
              </a:rPr>
              <a:t>Transformarea</a:t>
            </a:r>
            <a:r>
              <a:rPr lang="en-US" sz="2400" b="1" dirty="0" smtClean="0">
                <a:latin typeface="Monotype Corsiva" panose="03010101010201010101" pitchFamily="66" charset="0"/>
              </a:rPr>
              <a:t>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gradinitei</a:t>
            </a:r>
            <a:r>
              <a:rPr lang="en-US" sz="2400" b="1" dirty="0" smtClean="0">
                <a:latin typeface="Monotype Corsiva" panose="03010101010201010101" pitchFamily="66" charset="0"/>
              </a:rPr>
              <a:t>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intr</a:t>
            </a:r>
            <a:r>
              <a:rPr lang="en-US" sz="2400" b="1" dirty="0" smtClean="0">
                <a:latin typeface="Monotype Corsiva" panose="03010101010201010101" pitchFamily="66" charset="0"/>
              </a:rPr>
              <a:t>-o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unitate</a:t>
            </a:r>
            <a:r>
              <a:rPr lang="en-US" sz="2400" b="1" dirty="0" smtClean="0">
                <a:latin typeface="Monotype Corsiva" panose="03010101010201010101" pitchFamily="66" charset="0"/>
              </a:rPr>
              <a:t> de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nivel</a:t>
            </a:r>
            <a:r>
              <a:rPr lang="en-US" sz="2400" b="1" dirty="0" smtClean="0">
                <a:latin typeface="Monotype Corsiva" panose="03010101010201010101" pitchFamily="66" charset="0"/>
              </a:rPr>
              <a:t>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european</a:t>
            </a:r>
            <a:r>
              <a:rPr lang="en-US" sz="2400" b="1" dirty="0" smtClean="0">
                <a:latin typeface="Monotype Corsiva" panose="03010101010201010101" pitchFamily="66" charset="0"/>
              </a:rPr>
              <a:t> in care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toti</a:t>
            </a:r>
            <a:r>
              <a:rPr lang="en-US" sz="2400" b="1" dirty="0" smtClean="0">
                <a:latin typeface="Monotype Corsiva" panose="03010101010201010101" pitchFamily="66" charset="0"/>
              </a:rPr>
              <a:t>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copii</a:t>
            </a:r>
            <a:r>
              <a:rPr lang="en-US" sz="2400" b="1" dirty="0" smtClean="0">
                <a:latin typeface="Monotype Corsiva" panose="03010101010201010101" pitchFamily="66" charset="0"/>
              </a:rPr>
              <a:t> au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dreptul</a:t>
            </a:r>
            <a:r>
              <a:rPr lang="en-US" sz="2400" b="1" dirty="0" smtClean="0">
                <a:latin typeface="Monotype Corsiva" panose="03010101010201010101" pitchFamily="66" charset="0"/>
              </a:rPr>
              <a:t> la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educatie</a:t>
            </a:r>
            <a:r>
              <a:rPr lang="en-US" sz="2400" b="1" dirty="0" smtClean="0">
                <a:latin typeface="Monotype Corsiva" panose="03010101010201010101" pitchFamily="66" charset="0"/>
              </a:rPr>
              <a:t> si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protectie</a:t>
            </a:r>
            <a:r>
              <a:rPr lang="en-US" sz="2400" b="1" dirty="0" smtClean="0">
                <a:latin typeface="Monotype Corsiva" panose="03010101010201010101" pitchFamily="66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ro-RO" sz="2400" b="1" dirty="0" smtClean="0">
                <a:latin typeface="Monotype Corsiva" panose="03010101010201010101" pitchFamily="66" charset="0"/>
              </a:rPr>
              <a:t>Dezvoltarea individuală a copiilor pe toate planurile</a:t>
            </a:r>
            <a:r>
              <a:rPr lang="en-US" sz="2400" b="1" dirty="0" smtClean="0">
                <a:latin typeface="Monotype Corsiva" panose="03010101010201010101" pitchFamily="66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ro-RO" sz="2400" b="1" dirty="0" smtClean="0">
                <a:latin typeface="Monotype Corsiva" panose="03010101010201010101" pitchFamily="66" charset="0"/>
              </a:rPr>
              <a:t>Crearea unui climat de muncă şi învăţare stimulativ şi creativ</a:t>
            </a:r>
            <a:r>
              <a:rPr lang="en-US" sz="2400" b="1" dirty="0" smtClean="0">
                <a:latin typeface="Monotype Corsiva" panose="03010101010201010101" pitchFamily="66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ro-RO" sz="2400" b="1" dirty="0" smtClean="0">
                <a:latin typeface="Monotype Corsiva" panose="03010101010201010101" pitchFamily="66" charset="0"/>
              </a:rPr>
              <a:t>Garantarea pregătirii pentru adaptarea la viata şcolară</a:t>
            </a:r>
            <a:r>
              <a:rPr lang="en-US" sz="2400" b="1" dirty="0" smtClean="0">
                <a:latin typeface="Monotype Corsiva" panose="03010101010201010101" pitchFamily="66" charset="0"/>
              </a:rPr>
              <a:t>,</a:t>
            </a:r>
            <a:r>
              <a:rPr lang="ro-RO" sz="2400" b="1" dirty="0" smtClean="0">
                <a:latin typeface="Monotype Corsiva" panose="03010101010201010101" pitchFamily="66" charset="0"/>
              </a:rPr>
              <a:t> apoi cea social</a:t>
            </a:r>
            <a:r>
              <a:rPr lang="en-US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a;</a:t>
            </a:r>
            <a:endParaRPr lang="en-US" sz="2400" b="1" dirty="0" smtClean="0">
              <a:solidFill>
                <a:srgbClr val="FF0066"/>
              </a:solidFill>
              <a:latin typeface="Monotype Corsiva" panose="03010101010201010101" pitchFamily="66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305800" y="304800"/>
            <a:ext cx="533400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0"/>
            <a:ext cx="3060192" cy="944562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MISIUNEA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990600"/>
            <a:ext cx="5867400" cy="4953000"/>
          </a:xfrm>
        </p:spPr>
        <p:txBody>
          <a:bodyPr>
            <a:normAutofit fontScale="92500" lnSpcReduction="10000"/>
          </a:bodyPr>
          <a:lstStyle/>
          <a:p>
            <a:r>
              <a:rPr lang="ro-RO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Asigurarea unui act educaţional de performan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ţă</a:t>
            </a:r>
            <a:r>
              <a:rPr lang="ro-RO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care s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ro-RO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contribuie la formarea unei personalităţi autonome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ro-RO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creative, la formarea unor copii sănătoşi, creativi, eficienţi, activi, cooperanţi care s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ro-RO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adapteze uşor la regimul muncii şcolare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ro-RO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la orice situaţie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ro-RO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via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ţă</a:t>
            </a:r>
            <a:r>
              <a:rPr lang="ro-RO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Valorificarea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resurselor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didactico-materiale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intreg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potentialul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fizic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psihic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resurselor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umane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gradinita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Asigurarea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celor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bune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conditii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desfasurare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procesului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instructiv-educativ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Acumularea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catre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copii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tehnicilor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munca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intelectuala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practica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necesara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instruirii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autoinstruirii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durata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intregii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vieti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Educarea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copiilor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spiritul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respectarii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drepturilor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libertatilor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fundamentale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omului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al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demnitatii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umane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tolerantei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schimbului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liber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opinii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Asigurarea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parintilor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educatia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copiilor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face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-un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mediu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sigur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formare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personala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permanenta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153400" y="304800"/>
            <a:ext cx="304800" cy="304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534400" y="304800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0" name="Picture 2" descr="http://1.1.1.5/bmi/www.dgaschool.com/wp-content/uploads/2011/08/preschool-clipart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91201"/>
            <a:ext cx="9144000" cy="1066800"/>
          </a:xfrm>
          <a:prstGeom prst="rect">
            <a:avLst/>
          </a:prstGeom>
          <a:noFill/>
        </p:spPr>
      </p:pic>
      <p:pic>
        <p:nvPicPr>
          <p:cNvPr id="9" name="Picture 8" descr="C:\Users\PC\Desktop\archive (51)\20181010_1100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9600"/>
            <a:ext cx="23622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PC\Documents\Downloads\43530740_2017882584899711_7451050088488501248_n (2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Diagram 8"/>
          <p:cNvGraphicFramePr/>
          <p:nvPr/>
        </p:nvGraphicFramePr>
        <p:xfrm>
          <a:off x="4114800" y="1371600"/>
          <a:ext cx="4876800" cy="317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DIAGNOZA  MEDIULUI  INTERN</a:t>
            </a:r>
            <a:endParaRPr lang="en-US" sz="4000" b="1" cap="all" spc="0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685800" y="1143000"/>
            <a:ext cx="3810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152400" y="1143000"/>
            <a:ext cx="3810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257800" cy="55626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latin typeface="Monotype Corsiva" panose="03010101010201010101" pitchFamily="66" charset="0"/>
              </a:rPr>
              <a:t>Infiintata</a:t>
            </a:r>
            <a:r>
              <a:rPr lang="en-US" sz="2400" b="1" dirty="0" smtClean="0">
                <a:latin typeface="Monotype Corsiva" panose="03010101010201010101" pitchFamily="66" charset="0"/>
              </a:rPr>
              <a:t> in 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anul</a:t>
            </a:r>
            <a:r>
              <a:rPr lang="en-US" sz="2400" b="1" dirty="0" smtClean="0">
                <a:latin typeface="Monotype Corsiva" panose="03010101010201010101" pitchFamily="66" charset="0"/>
              </a:rPr>
              <a:t> 1974</a:t>
            </a:r>
          </a:p>
          <a:p>
            <a:r>
              <a:rPr lang="en-US" sz="2400" b="1" dirty="0" err="1" smtClean="0">
                <a:latin typeface="Monotype Corsiva" panose="03010101010201010101" pitchFamily="66" charset="0"/>
              </a:rPr>
              <a:t>Dotata</a:t>
            </a:r>
            <a:r>
              <a:rPr lang="en-US" sz="2400" b="1" dirty="0" smtClean="0">
                <a:latin typeface="Monotype Corsiva" panose="03010101010201010101" pitchFamily="66" charset="0"/>
              </a:rPr>
              <a:t> cu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calculatoare</a:t>
            </a:r>
            <a:r>
              <a:rPr lang="en-US" sz="2400" b="1" dirty="0" smtClean="0">
                <a:latin typeface="Monotype Corsiva" panose="03010101010201010101" pitchFamily="66" charset="0"/>
              </a:rPr>
              <a:t> si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aparatura</a:t>
            </a:r>
            <a:r>
              <a:rPr lang="en-US" sz="2400" b="1" dirty="0" smtClean="0">
                <a:latin typeface="Monotype Corsiva" panose="03010101010201010101" pitchFamily="66" charset="0"/>
              </a:rPr>
              <a:t> care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ajuta</a:t>
            </a:r>
            <a:r>
              <a:rPr lang="en-US" sz="2400" b="1" dirty="0" smtClean="0">
                <a:latin typeface="Monotype Corsiva" panose="03010101010201010101" pitchFamily="66" charset="0"/>
              </a:rPr>
              <a:t> la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realizarea</a:t>
            </a:r>
            <a:r>
              <a:rPr lang="en-US" sz="2400" b="1" dirty="0" smtClean="0">
                <a:latin typeface="Monotype Corsiva" panose="03010101010201010101" pitchFamily="66" charset="0"/>
              </a:rPr>
              <a:t>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activitatilor</a:t>
            </a:r>
            <a:r>
              <a:rPr lang="en-US" sz="2400" b="1" dirty="0" smtClean="0">
                <a:latin typeface="Monotype Corsiva" panose="03010101010201010101" pitchFamily="66" charset="0"/>
              </a:rPr>
              <a:t> (video,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proiector</a:t>
            </a:r>
            <a:r>
              <a:rPr lang="en-US" sz="2400" b="1" dirty="0" smtClean="0">
                <a:latin typeface="Monotype Corsiva" panose="03010101010201010101" pitchFamily="66" charset="0"/>
              </a:rPr>
              <a:t>,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imprimanta</a:t>
            </a:r>
            <a:r>
              <a:rPr lang="en-US" sz="2400" b="1" dirty="0" smtClean="0">
                <a:latin typeface="Monotype Corsiva" panose="03010101010201010101" pitchFamily="66" charset="0"/>
              </a:rPr>
              <a:t>,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microfon</a:t>
            </a:r>
            <a:r>
              <a:rPr lang="en-US" sz="2400" b="1" dirty="0" smtClean="0">
                <a:latin typeface="Monotype Corsiva" panose="03010101010201010101" pitchFamily="66" charset="0"/>
              </a:rPr>
              <a:t>,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casetofon</a:t>
            </a:r>
            <a:r>
              <a:rPr lang="en-US" sz="2400" b="1" dirty="0" smtClean="0">
                <a:latin typeface="Monotype Corsiva" panose="03010101010201010101" pitchFamily="66" charset="0"/>
              </a:rPr>
              <a:t>)</a:t>
            </a:r>
          </a:p>
          <a:p>
            <a:r>
              <a:rPr lang="en-US" sz="2400" b="1" dirty="0" err="1" smtClean="0">
                <a:latin typeface="Monotype Corsiva" panose="03010101010201010101" pitchFamily="66" charset="0"/>
              </a:rPr>
              <a:t>Numar</a:t>
            </a:r>
            <a:r>
              <a:rPr lang="en-US" sz="2400" b="1" dirty="0" smtClean="0">
                <a:latin typeface="Monotype Corsiva" panose="03010101010201010101" pitchFamily="66" charset="0"/>
              </a:rPr>
              <a:t> de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copii</a:t>
            </a:r>
            <a:r>
              <a:rPr lang="en-US" sz="2400" b="1" dirty="0" smtClean="0">
                <a:latin typeface="Monotype Corsiva" panose="03010101010201010101" pitchFamily="66" charset="0"/>
              </a:rPr>
              <a:t>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inscrisi</a:t>
            </a:r>
            <a:r>
              <a:rPr lang="en-US" sz="2400" b="1" dirty="0" smtClean="0">
                <a:latin typeface="Monotype Corsiva" panose="03010101010201010101" pitchFamily="66" charset="0"/>
              </a:rPr>
              <a:t>: 176</a:t>
            </a:r>
          </a:p>
          <a:p>
            <a:r>
              <a:rPr lang="en-US" sz="2400" b="1" dirty="0" err="1" smtClean="0">
                <a:latin typeface="Monotype Corsiva" panose="03010101010201010101" pitchFamily="66" charset="0"/>
              </a:rPr>
              <a:t>Grupe</a:t>
            </a:r>
            <a:r>
              <a:rPr lang="en-US" sz="2400" b="1" dirty="0" smtClean="0">
                <a:latin typeface="Monotype Corsiva" panose="03010101010201010101" pitchFamily="66" charset="0"/>
              </a:rPr>
              <a:t> : 2 de program normal, 5 de program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prelungit</a:t>
            </a:r>
            <a:endParaRPr lang="en-US" sz="2400" b="1" dirty="0" smtClean="0">
              <a:latin typeface="Monotype Corsiva" panose="03010101010201010101" pitchFamily="66" charset="0"/>
            </a:endParaRPr>
          </a:p>
          <a:p>
            <a:r>
              <a:rPr lang="en-US" sz="2400" b="1" dirty="0" smtClean="0">
                <a:latin typeface="Monotype Corsiva" panose="03010101010201010101" pitchFamily="66" charset="0"/>
              </a:rPr>
              <a:t> 7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sali</a:t>
            </a:r>
            <a:r>
              <a:rPr lang="en-US" sz="2400" b="1" dirty="0" smtClean="0">
                <a:latin typeface="Monotype Corsiva" panose="03010101010201010101" pitchFamily="66" charset="0"/>
              </a:rPr>
              <a:t> de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clasa</a:t>
            </a:r>
            <a:r>
              <a:rPr lang="en-US" sz="2400" b="1" dirty="0" smtClean="0">
                <a:latin typeface="Monotype Corsiva" panose="03010101010201010101" pitchFamily="66" charset="0"/>
              </a:rPr>
              <a:t>,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bucatarie</a:t>
            </a:r>
            <a:r>
              <a:rPr lang="en-US" sz="2400" b="1" dirty="0" smtClean="0">
                <a:latin typeface="Monotype Corsiva" panose="03010101010201010101" pitchFamily="66" charset="0"/>
              </a:rPr>
              <a:t>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proprie</a:t>
            </a:r>
            <a:r>
              <a:rPr lang="en-US" sz="2400" b="1" dirty="0" smtClean="0">
                <a:latin typeface="Monotype Corsiva" panose="03010101010201010101" pitchFamily="66" charset="0"/>
              </a:rPr>
              <a:t>,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sala</a:t>
            </a:r>
            <a:r>
              <a:rPr lang="en-US" sz="2400" b="1" dirty="0" smtClean="0">
                <a:latin typeface="Monotype Corsiva" panose="03010101010201010101" pitchFamily="66" charset="0"/>
              </a:rPr>
              <a:t> de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mese</a:t>
            </a:r>
            <a:r>
              <a:rPr lang="en-US" sz="2400" b="1" dirty="0" smtClean="0">
                <a:latin typeface="Monotype Corsiva" panose="03010101010201010101" pitchFamily="66" charset="0"/>
              </a:rPr>
              <a:t>,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dormitoare</a:t>
            </a:r>
            <a:r>
              <a:rPr lang="en-US" sz="2400" b="1" dirty="0" smtClean="0">
                <a:latin typeface="Monotype Corsiva" panose="03010101010201010101" pitchFamily="66" charset="0"/>
              </a:rPr>
              <a:t> separate,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grupuri</a:t>
            </a:r>
            <a:r>
              <a:rPr lang="en-US" sz="2400" b="1" dirty="0" smtClean="0">
                <a:latin typeface="Monotype Corsiva" panose="03010101010201010101" pitchFamily="66" charset="0"/>
              </a:rPr>
              <a:t>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sanitare</a:t>
            </a:r>
            <a:r>
              <a:rPr lang="en-US" sz="2400" b="1" dirty="0" smtClean="0">
                <a:latin typeface="Monotype Corsiva" panose="03010101010201010101" pitchFamily="66" charset="0"/>
              </a:rPr>
              <a:t>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pentru</a:t>
            </a:r>
            <a:r>
              <a:rPr lang="en-US" sz="2400" b="1" dirty="0" smtClean="0">
                <a:latin typeface="Monotype Corsiva" panose="03010101010201010101" pitchFamily="66" charset="0"/>
              </a:rPr>
              <a:t>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fiecare</a:t>
            </a:r>
            <a:r>
              <a:rPr lang="en-US" sz="2400" b="1" dirty="0" smtClean="0">
                <a:latin typeface="Monotype Corsiva" panose="03010101010201010101" pitchFamily="66" charset="0"/>
              </a:rPr>
              <a:t>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grupa</a:t>
            </a:r>
            <a:r>
              <a:rPr lang="en-US" sz="2400" b="1" dirty="0" smtClean="0">
                <a:latin typeface="Monotype Corsiva" panose="03010101010201010101" pitchFamily="66" charset="0"/>
              </a:rPr>
              <a:t>, loc de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joaca</a:t>
            </a:r>
            <a:r>
              <a:rPr lang="en-US" sz="2400" b="1" dirty="0" smtClean="0">
                <a:latin typeface="Monotype Corsiva" panose="03010101010201010101" pitchFamily="66" charset="0"/>
              </a:rPr>
              <a:t>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amenajat</a:t>
            </a:r>
            <a:r>
              <a:rPr lang="en-US" sz="2400" b="1" dirty="0" smtClean="0">
                <a:latin typeface="Monotype Corsiva" panose="03010101010201010101" pitchFamily="66" charset="0"/>
              </a:rPr>
              <a:t> in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curtea</a:t>
            </a:r>
            <a:r>
              <a:rPr lang="en-US" sz="2400" b="1" dirty="0" smtClean="0">
                <a:latin typeface="Monotype Corsiva" panose="03010101010201010101" pitchFamily="66" charset="0"/>
              </a:rPr>
              <a:t> </a:t>
            </a:r>
            <a:r>
              <a:rPr lang="en-US" sz="2400" b="1" dirty="0" err="1" smtClean="0">
                <a:latin typeface="Monotype Corsiva" panose="03010101010201010101" pitchFamily="66" charset="0"/>
              </a:rPr>
              <a:t>gradinitei</a:t>
            </a:r>
            <a:endParaRPr lang="en-US" sz="2400" b="1" dirty="0" smtClean="0">
              <a:latin typeface="Monotype Corsiva" panose="03010101010201010101" pitchFamily="66" charset="0"/>
            </a:endParaRPr>
          </a:p>
          <a:p>
            <a:pPr>
              <a:buNone/>
            </a:pPr>
            <a:endParaRPr lang="en-US" sz="2400" b="1" dirty="0" smtClean="0">
              <a:latin typeface="Monotype Corsiva" panose="03010101010201010101" pitchFamily="66" charset="0"/>
            </a:endParaRPr>
          </a:p>
          <a:p>
            <a:pPr>
              <a:buNone/>
            </a:pPr>
            <a:r>
              <a:rPr lang="en-US" sz="2400" b="1" dirty="0" smtClean="0">
                <a:latin typeface="Monotype Corsiva" panose="03010101010201010101" pitchFamily="66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28600"/>
            <a:ext cx="93885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1. CULTURA ORGANIZATIONALA</a:t>
            </a:r>
            <a:endParaRPr lang="en-US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C:\Users\User\AppData\Local\Microsoft\Windows\Temporary Internet Files\Content.IE5\72PHCZAD\MM900283677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5715000"/>
            <a:ext cx="1758462" cy="1143000"/>
          </a:xfrm>
          <a:prstGeom prst="rect">
            <a:avLst/>
          </a:prstGeom>
          <a:noFill/>
        </p:spPr>
      </p:pic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4038600" y="6172200"/>
            <a:ext cx="3810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4495800" y="6172200"/>
            <a:ext cx="3810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:\Users\PC\AppData\Local\Temp\Rar$DRa0.512\thumbnail (6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371600"/>
            <a:ext cx="3238789" cy="4830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2</a:t>
            </a:r>
            <a:r>
              <a:rPr lang="en-US" dirty="0" smtClean="0"/>
              <a:t>. </a:t>
            </a:r>
            <a:r>
              <a:rPr lang="ro-RO" dirty="0" smtClean="0"/>
              <a:t>Descrierea gradinitei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4572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sz="4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DOTĂRI:</a:t>
            </a:r>
            <a:endParaRPr lang="ro-RO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4572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- 7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săli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de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grupă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impecabil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amenajate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,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spațioase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,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pline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de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lumină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și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culoare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,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dispuse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pe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două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etaje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, cu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debarale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și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grupuri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sanitare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proprii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;</a:t>
            </a:r>
            <a:endParaRPr lang="ro-RO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4572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- 4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dormitoare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amenajate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simplu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, cu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forme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geometrice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clare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, care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oferă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o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atmosferă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calmă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și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relaxantă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,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foarte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potrivită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pentru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odihna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prichindeilor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noștri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;</a:t>
            </a:r>
            <a:endParaRPr lang="ro-RO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4572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-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bucătărie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spațioasă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,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mobilată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și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utilată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modern;</a:t>
            </a:r>
            <a:endParaRPr lang="ro-RO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4572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-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sală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de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mese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decorată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</a:t>
            </a:r>
            <a:r>
              <a:rPr lang="en-US" b="1" dirty="0" err="1" smtClean="0">
                <a:solidFill>
                  <a:srgbClr val="141823"/>
                </a:solidFill>
                <a:latin typeface="Calibri" panose="020F0502020204030204"/>
                <a:ea typeface="Calibri" panose="020F0502020204030204" pitchFamily="34" charset="0"/>
                <a:cs typeface="Helvetica" charset="0"/>
              </a:rPr>
              <a:t>î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n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nuanța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marsala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;</a:t>
            </a:r>
            <a:endParaRPr lang="ro-RO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4572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-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grupuri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sanitare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noi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,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moderne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,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adaptate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preșcolarilor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;</a:t>
            </a:r>
            <a:endParaRPr lang="ro-RO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4572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- cabinet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metodic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;</a:t>
            </a:r>
            <a:endParaRPr lang="ro-RO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4572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- cabinet medical;</a:t>
            </a:r>
            <a:endParaRPr lang="ro-RO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4572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- cabinet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logopedic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și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de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consiliere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;</a:t>
            </a:r>
            <a:endParaRPr lang="ro-RO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4572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-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curte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spațioasă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dotată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cu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jucării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de exterior (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căsuță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,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tobogane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,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balansoare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din material plastic,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inofensive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pentru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 </a:t>
            </a:r>
            <a:r>
              <a:rPr lang="en-US" b="1" dirty="0" err="1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copii</a:t>
            </a:r>
            <a:r>
              <a:rPr lang="en-US" b="1" dirty="0" smtClean="0">
                <a:solidFill>
                  <a:srgbClr val="1418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Helvetica" charset="0"/>
              </a:rPr>
              <a:t>).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3 programul de lucru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3340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o-RO" dirty="0" smtClean="0"/>
              <a:t>Gradinita cu program prelungit</a:t>
            </a:r>
          </a:p>
          <a:p>
            <a:pPr algn="ctr">
              <a:buNone/>
            </a:pPr>
            <a:r>
              <a:rPr lang="ro-RO" dirty="0" smtClean="0"/>
              <a:t>06:30-17:</a:t>
            </a:r>
            <a:r>
              <a:rPr lang="en-US" dirty="0" smtClean="0"/>
              <a:t>0</a:t>
            </a:r>
            <a:r>
              <a:rPr lang="ro-RO" dirty="0" smtClean="0"/>
              <a:t>0</a:t>
            </a:r>
            <a:endParaRPr lang="ro-RO" dirty="0" smtClean="0"/>
          </a:p>
          <a:p>
            <a:pPr algn="ctr">
              <a:buNone/>
            </a:pPr>
            <a:r>
              <a:rPr lang="fr-FR" b="1" dirty="0" smtClean="0"/>
              <a:t>ORAR </a:t>
            </a:r>
            <a:endParaRPr lang="ro-RO" dirty="0" smtClean="0"/>
          </a:p>
          <a:p>
            <a:pPr>
              <a:buNone/>
            </a:pPr>
            <a:r>
              <a:rPr lang="en-US" b="1" dirty="0" smtClean="0"/>
              <a:t>• </a:t>
            </a:r>
            <a:r>
              <a:rPr lang="ro-RO" b="1" dirty="0" smtClean="0"/>
              <a:t>6.3</a:t>
            </a:r>
            <a:r>
              <a:rPr lang="en-US" b="1" dirty="0" smtClean="0"/>
              <a:t>0</a:t>
            </a:r>
            <a:r>
              <a:rPr lang="en-US" dirty="0" smtClean="0"/>
              <a:t> – </a:t>
            </a:r>
            <a:r>
              <a:rPr lang="en-US" b="1" dirty="0" smtClean="0"/>
              <a:t>8,30</a:t>
            </a:r>
            <a:r>
              <a:rPr lang="en-US" dirty="0" smtClean="0"/>
              <a:t> :  </a:t>
            </a:r>
            <a:r>
              <a:rPr lang="en-US" dirty="0" err="1" smtClean="0"/>
              <a:t>primirea</a:t>
            </a:r>
            <a:r>
              <a:rPr lang="en-US" dirty="0" smtClean="0"/>
              <a:t> </a:t>
            </a:r>
            <a:r>
              <a:rPr lang="en-US" dirty="0" err="1" smtClean="0"/>
              <a:t>copiilor</a:t>
            </a:r>
            <a:endParaRPr lang="ro-RO" dirty="0" smtClean="0"/>
          </a:p>
          <a:p>
            <a:pPr>
              <a:buNone/>
            </a:pPr>
            <a:r>
              <a:rPr lang="en-US" b="1" dirty="0" smtClean="0"/>
              <a:t>• 8,30</a:t>
            </a:r>
            <a:r>
              <a:rPr lang="en-US" dirty="0" smtClean="0"/>
              <a:t>– </a:t>
            </a:r>
            <a:r>
              <a:rPr lang="en-US" b="1" dirty="0" smtClean="0"/>
              <a:t>9,00</a:t>
            </a:r>
            <a:r>
              <a:rPr lang="en-US" dirty="0" smtClean="0"/>
              <a:t>: </a:t>
            </a:r>
            <a:r>
              <a:rPr lang="en-US" dirty="0" err="1" smtClean="0"/>
              <a:t>mic</a:t>
            </a:r>
            <a:r>
              <a:rPr lang="en-US" dirty="0" smtClean="0"/>
              <a:t> </a:t>
            </a:r>
            <a:r>
              <a:rPr lang="en-US" dirty="0" err="1" smtClean="0"/>
              <a:t>dejun</a:t>
            </a:r>
            <a:endParaRPr lang="ro-RO" dirty="0" smtClean="0"/>
          </a:p>
          <a:p>
            <a:pPr>
              <a:buNone/>
            </a:pPr>
            <a:r>
              <a:rPr lang="en-US" b="1" dirty="0" smtClean="0"/>
              <a:t>• 9,00</a:t>
            </a:r>
            <a:r>
              <a:rPr lang="en-US" dirty="0" smtClean="0"/>
              <a:t> –</a:t>
            </a:r>
            <a:r>
              <a:rPr lang="en-US" b="1" dirty="0" smtClean="0"/>
              <a:t>11,00</a:t>
            </a:r>
            <a:r>
              <a:rPr lang="en-US" dirty="0" smtClean="0"/>
              <a:t>:  </a:t>
            </a:r>
            <a:r>
              <a:rPr lang="en-US" dirty="0" err="1" smtClean="0"/>
              <a:t>jocuri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activitati</a:t>
            </a:r>
            <a:r>
              <a:rPr lang="en-US" dirty="0" smtClean="0"/>
              <a:t> </a:t>
            </a:r>
            <a:r>
              <a:rPr lang="en-US" dirty="0" err="1" smtClean="0"/>
              <a:t>alese</a:t>
            </a:r>
            <a:r>
              <a:rPr lang="en-US" dirty="0" smtClean="0"/>
              <a:t>, </a:t>
            </a:r>
            <a:r>
              <a:rPr lang="en-US" dirty="0" err="1" smtClean="0"/>
              <a:t>activitati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domenii</a:t>
            </a:r>
            <a:r>
              <a:rPr lang="en-US" dirty="0" smtClean="0"/>
              <a:t> </a:t>
            </a:r>
            <a:r>
              <a:rPr lang="en-US" dirty="0" err="1" smtClean="0"/>
              <a:t>experientiale</a:t>
            </a:r>
            <a:endParaRPr lang="ro-RO" dirty="0" smtClean="0"/>
          </a:p>
          <a:p>
            <a:pPr>
              <a:buNone/>
            </a:pPr>
            <a:r>
              <a:rPr lang="en-US" b="1" dirty="0" smtClean="0"/>
              <a:t>• 11,00-12,00:</a:t>
            </a:r>
            <a:r>
              <a:rPr lang="en-US" dirty="0" smtClean="0"/>
              <a:t> </a:t>
            </a:r>
            <a:r>
              <a:rPr lang="en-US" dirty="0" err="1" smtClean="0"/>
              <a:t>jocuri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activitati</a:t>
            </a:r>
            <a:r>
              <a:rPr lang="en-US" dirty="0" smtClean="0"/>
              <a:t> </a:t>
            </a:r>
            <a:r>
              <a:rPr lang="en-US" dirty="0" err="1" smtClean="0"/>
              <a:t>recreative</a:t>
            </a:r>
            <a:endParaRPr lang="ro-RO" dirty="0" smtClean="0"/>
          </a:p>
          <a:p>
            <a:pPr>
              <a:buNone/>
            </a:pPr>
            <a:r>
              <a:rPr lang="en-US" b="1" dirty="0" smtClean="0"/>
              <a:t>• 12,00-13,00</a:t>
            </a:r>
            <a:r>
              <a:rPr lang="en-US" dirty="0" smtClean="0"/>
              <a:t>:  </a:t>
            </a:r>
            <a:r>
              <a:rPr lang="en-US" dirty="0" err="1" smtClean="0"/>
              <a:t>masa</a:t>
            </a:r>
            <a:r>
              <a:rPr lang="en-US" dirty="0" smtClean="0"/>
              <a:t> de </a:t>
            </a:r>
            <a:r>
              <a:rPr lang="en-US" dirty="0" err="1" smtClean="0"/>
              <a:t>pranz</a:t>
            </a:r>
            <a:endParaRPr lang="ro-RO" dirty="0" smtClean="0"/>
          </a:p>
          <a:p>
            <a:pPr>
              <a:buNone/>
            </a:pPr>
            <a:r>
              <a:rPr lang="en-US" b="1" dirty="0" smtClean="0"/>
              <a:t>• 13,00</a:t>
            </a:r>
            <a:r>
              <a:rPr lang="en-US" dirty="0" smtClean="0"/>
              <a:t> – </a:t>
            </a:r>
            <a:r>
              <a:rPr lang="en-US" b="1" dirty="0" smtClean="0"/>
              <a:t>15,30</a:t>
            </a:r>
            <a:r>
              <a:rPr lang="en-US" dirty="0" smtClean="0"/>
              <a:t>: program de </a:t>
            </a:r>
            <a:r>
              <a:rPr lang="en-US" dirty="0" err="1" smtClean="0"/>
              <a:t>odihna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relaxare</a:t>
            </a:r>
            <a:endParaRPr lang="ro-RO" dirty="0" smtClean="0"/>
          </a:p>
          <a:p>
            <a:pPr>
              <a:buNone/>
            </a:pPr>
            <a:r>
              <a:rPr lang="en-US" dirty="0" smtClean="0"/>
              <a:t>•</a:t>
            </a:r>
            <a:r>
              <a:rPr lang="en-US" b="1" dirty="0" smtClean="0"/>
              <a:t>15,30</a:t>
            </a:r>
            <a:r>
              <a:rPr lang="en-US" dirty="0" smtClean="0"/>
              <a:t>- </a:t>
            </a:r>
            <a:r>
              <a:rPr lang="en-US" b="1" dirty="0" smtClean="0"/>
              <a:t>16,00</a:t>
            </a:r>
            <a:r>
              <a:rPr lang="en-US" dirty="0" smtClean="0"/>
              <a:t>: </a:t>
            </a:r>
            <a:r>
              <a:rPr lang="en-US" dirty="0" err="1" smtClean="0"/>
              <a:t>gustarea</a:t>
            </a:r>
            <a:r>
              <a:rPr lang="en-US" dirty="0" smtClean="0"/>
              <a:t> de </a:t>
            </a:r>
            <a:r>
              <a:rPr lang="en-US" dirty="0" err="1" smtClean="0"/>
              <a:t>dupa</a:t>
            </a:r>
            <a:r>
              <a:rPr lang="en-US" dirty="0" smtClean="0"/>
              <a:t>-</a:t>
            </a:r>
            <a:r>
              <a:rPr lang="en-US" dirty="0" err="1" smtClean="0"/>
              <a:t>amiaza</a:t>
            </a:r>
            <a:endParaRPr lang="ro-RO" dirty="0" smtClean="0"/>
          </a:p>
          <a:p>
            <a:pPr>
              <a:buNone/>
            </a:pPr>
            <a:r>
              <a:rPr lang="en-US" b="1" dirty="0" smtClean="0"/>
              <a:t>•16,00- 17,00</a:t>
            </a:r>
            <a:r>
              <a:rPr lang="en-US" dirty="0" smtClean="0"/>
              <a:t>: </a:t>
            </a:r>
            <a:r>
              <a:rPr lang="en-US" dirty="0" err="1" smtClean="0"/>
              <a:t>jocuri</a:t>
            </a:r>
            <a:r>
              <a:rPr lang="en-US" dirty="0" smtClean="0"/>
              <a:t> de </a:t>
            </a:r>
            <a:r>
              <a:rPr lang="en-US" dirty="0" err="1" smtClean="0"/>
              <a:t>dezvoltare</a:t>
            </a:r>
            <a:r>
              <a:rPr lang="en-US" dirty="0" smtClean="0"/>
              <a:t> a </a:t>
            </a:r>
            <a:r>
              <a:rPr lang="en-US" dirty="0" err="1" smtClean="0"/>
              <a:t>aptitudinilor</a:t>
            </a:r>
            <a:r>
              <a:rPr lang="en-US" dirty="0" smtClean="0"/>
              <a:t> </a:t>
            </a:r>
            <a:r>
              <a:rPr lang="en-US" dirty="0" err="1" smtClean="0"/>
              <a:t>individuale</a:t>
            </a:r>
            <a:r>
              <a:rPr lang="en-US" dirty="0" smtClean="0"/>
              <a:t>, program de </a:t>
            </a:r>
            <a:r>
              <a:rPr lang="en-US" dirty="0" err="1" smtClean="0"/>
              <a:t>consolidare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fixare</a:t>
            </a:r>
            <a:r>
              <a:rPr lang="en-US" dirty="0" smtClean="0"/>
              <a:t> a </a:t>
            </a:r>
            <a:r>
              <a:rPr lang="en-US" dirty="0" err="1" smtClean="0"/>
              <a:t>cunostintelor</a:t>
            </a:r>
            <a:endParaRPr lang="ro-RO" dirty="0" smtClean="0"/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b="1" dirty="0" smtClean="0"/>
              <a:t>1</a:t>
            </a:r>
            <a:r>
              <a:rPr lang="ro-RO" b="1" dirty="0" smtClean="0"/>
              <a:t>5</a:t>
            </a:r>
            <a:r>
              <a:rPr lang="en-US" b="1" dirty="0" smtClean="0"/>
              <a:t>,30</a:t>
            </a:r>
            <a:r>
              <a:rPr lang="ro-RO" b="1" dirty="0" smtClean="0"/>
              <a:t>-17:00 </a:t>
            </a:r>
            <a:r>
              <a:rPr lang="en-US" dirty="0" smtClean="0"/>
              <a:t> </a:t>
            </a:r>
            <a:r>
              <a:rPr lang="en-US" dirty="0" err="1" smtClean="0"/>
              <a:t>plecarea</a:t>
            </a:r>
            <a:r>
              <a:rPr lang="en-US" dirty="0" smtClean="0"/>
              <a:t> </a:t>
            </a:r>
            <a:r>
              <a:rPr lang="en-US" dirty="0" err="1" smtClean="0"/>
              <a:t>copiilor</a:t>
            </a:r>
            <a:r>
              <a:rPr lang="en-US" dirty="0" smtClean="0"/>
              <a:t> </a:t>
            </a:r>
            <a:r>
              <a:rPr lang="en-US" dirty="0" err="1" smtClean="0"/>
              <a:t>acasă</a:t>
            </a:r>
            <a:endParaRPr lang="ro-RO" dirty="0" smtClean="0"/>
          </a:p>
          <a:p>
            <a:pPr algn="ctr">
              <a:buNone/>
            </a:pPr>
            <a:endParaRPr lang="ro-RO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4 program de lucru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o-RO" sz="2500" dirty="0" smtClean="0"/>
              <a:t>Gradinita cu program normal</a:t>
            </a:r>
          </a:p>
          <a:p>
            <a:pPr algn="ctr">
              <a:buNone/>
            </a:pPr>
            <a:r>
              <a:rPr lang="en-US" sz="2500" dirty="0"/>
              <a:t>8</a:t>
            </a:r>
            <a:r>
              <a:rPr lang="ro-RO" sz="2500" dirty="0" smtClean="0"/>
              <a:t>:</a:t>
            </a:r>
            <a:r>
              <a:rPr lang="en-US" sz="2500" dirty="0" smtClean="0"/>
              <a:t>0</a:t>
            </a:r>
            <a:r>
              <a:rPr lang="ro-RO" sz="2500" dirty="0" smtClean="0"/>
              <a:t>0-1</a:t>
            </a:r>
            <a:r>
              <a:rPr lang="en-US" sz="2500" dirty="0" smtClean="0"/>
              <a:t>3</a:t>
            </a:r>
            <a:r>
              <a:rPr lang="ro-RO" sz="2500" dirty="0" smtClean="0"/>
              <a:t>:</a:t>
            </a:r>
            <a:r>
              <a:rPr lang="en-US" sz="2500" dirty="0" smtClean="0"/>
              <a:t>00</a:t>
            </a:r>
            <a:endParaRPr lang="ro-RO" sz="2500" dirty="0" smtClean="0"/>
          </a:p>
          <a:p>
            <a:pPr algn="ctr">
              <a:buNone/>
            </a:pPr>
            <a:r>
              <a:rPr lang="ro-RO" sz="2500" b="1" dirty="0" smtClean="0"/>
              <a:t>ORAR</a:t>
            </a:r>
            <a:r>
              <a:rPr lang="en-US" sz="2800" dirty="0" smtClean="0"/>
              <a:t> </a:t>
            </a:r>
            <a:endParaRPr lang="ro-RO" sz="2800" dirty="0" smtClean="0"/>
          </a:p>
          <a:p>
            <a:pPr>
              <a:buNone/>
            </a:pPr>
            <a:r>
              <a:rPr lang="en-US" sz="2800" b="1" dirty="0" smtClean="0"/>
              <a:t>• </a:t>
            </a:r>
            <a:r>
              <a:rPr lang="ro-RO" sz="2800" b="1" dirty="0" smtClean="0"/>
              <a:t>8</a:t>
            </a:r>
            <a:r>
              <a:rPr lang="en-US" sz="2800" b="1" dirty="0" smtClean="0"/>
              <a:t>,</a:t>
            </a:r>
            <a:r>
              <a:rPr lang="ro-RO" sz="2800" b="1" dirty="0" smtClean="0"/>
              <a:t>0</a:t>
            </a:r>
            <a:r>
              <a:rPr lang="en-US" sz="2800" b="1" dirty="0" smtClean="0"/>
              <a:t>0</a:t>
            </a:r>
            <a:r>
              <a:rPr lang="en-US" sz="2800" dirty="0" smtClean="0"/>
              <a:t> – </a:t>
            </a:r>
            <a:r>
              <a:rPr lang="en-US" sz="2800" b="1" dirty="0" smtClean="0"/>
              <a:t>8,</a:t>
            </a:r>
            <a:r>
              <a:rPr lang="ro-RO" sz="2800" b="1" dirty="0" smtClean="0"/>
              <a:t>3</a:t>
            </a:r>
            <a:r>
              <a:rPr lang="en-US" sz="2800" b="1" dirty="0" smtClean="0"/>
              <a:t>0</a:t>
            </a:r>
            <a:r>
              <a:rPr lang="en-US" sz="2800" dirty="0" smtClean="0"/>
              <a:t> :  </a:t>
            </a:r>
            <a:r>
              <a:rPr lang="en-US" sz="2800" dirty="0" err="1" smtClean="0"/>
              <a:t>primirea</a:t>
            </a:r>
            <a:r>
              <a:rPr lang="en-US" sz="2800" dirty="0" smtClean="0"/>
              <a:t> </a:t>
            </a:r>
            <a:r>
              <a:rPr lang="en-US" sz="2800" dirty="0" err="1" smtClean="0"/>
              <a:t>copiilor</a:t>
            </a:r>
            <a:endParaRPr lang="ro-RO" sz="2800" dirty="0" smtClean="0"/>
          </a:p>
          <a:p>
            <a:pPr>
              <a:buNone/>
            </a:pPr>
            <a:r>
              <a:rPr lang="en-US" sz="2800" b="1" dirty="0" smtClean="0"/>
              <a:t>• 8,00</a:t>
            </a:r>
            <a:r>
              <a:rPr lang="en-US" sz="2800" dirty="0" smtClean="0"/>
              <a:t> –</a:t>
            </a:r>
            <a:r>
              <a:rPr lang="en-US" sz="2800" b="1" dirty="0" smtClean="0"/>
              <a:t>9,00</a:t>
            </a:r>
            <a:r>
              <a:rPr lang="en-US" sz="2800" dirty="0" smtClean="0"/>
              <a:t>:  </a:t>
            </a:r>
            <a:r>
              <a:rPr lang="en-US" sz="2800" dirty="0" err="1" smtClean="0"/>
              <a:t>jocuri</a:t>
            </a:r>
            <a:r>
              <a:rPr lang="en-US" sz="2800" dirty="0" smtClean="0"/>
              <a:t> </a:t>
            </a:r>
            <a:r>
              <a:rPr lang="en-US" sz="2800" dirty="0" err="1" smtClean="0"/>
              <a:t>si</a:t>
            </a:r>
            <a:r>
              <a:rPr lang="en-US" sz="2800" dirty="0" smtClean="0"/>
              <a:t> </a:t>
            </a:r>
            <a:r>
              <a:rPr lang="en-US" sz="2800" dirty="0" err="1" smtClean="0"/>
              <a:t>activitati</a:t>
            </a:r>
            <a:r>
              <a:rPr lang="en-US" sz="2800" dirty="0" smtClean="0"/>
              <a:t> </a:t>
            </a:r>
            <a:r>
              <a:rPr lang="en-US" sz="2800" dirty="0" err="1" smtClean="0"/>
              <a:t>alese</a:t>
            </a:r>
            <a:endParaRPr lang="ro-RO" sz="2800" dirty="0" smtClean="0"/>
          </a:p>
          <a:p>
            <a:pPr>
              <a:buFont typeface="Franklin Gothic Book" panose="020B0503020102020204" pitchFamily="34" charset="0"/>
              <a:buChar char="•"/>
            </a:pPr>
            <a:r>
              <a:rPr lang="en-US" sz="2800" b="1" dirty="0" smtClean="0"/>
              <a:t>9,00 – 11,00:</a:t>
            </a:r>
            <a:r>
              <a:rPr lang="en-US" sz="2800" dirty="0" smtClean="0"/>
              <a:t> </a:t>
            </a:r>
            <a:r>
              <a:rPr lang="en-US" sz="2800" dirty="0" err="1" smtClean="0"/>
              <a:t>activitati</a:t>
            </a:r>
            <a:r>
              <a:rPr lang="en-US" sz="2800" dirty="0" smtClean="0"/>
              <a:t> </a:t>
            </a:r>
            <a:r>
              <a:rPr lang="en-US" sz="2800" dirty="0" err="1" smtClean="0"/>
              <a:t>pe</a:t>
            </a:r>
            <a:r>
              <a:rPr lang="en-US" sz="2800" dirty="0" smtClean="0"/>
              <a:t> </a:t>
            </a:r>
            <a:r>
              <a:rPr lang="en-US" sz="2800" dirty="0" err="1" smtClean="0"/>
              <a:t>domenii</a:t>
            </a:r>
            <a:r>
              <a:rPr lang="en-US" sz="2800" dirty="0" smtClean="0"/>
              <a:t> </a:t>
            </a:r>
            <a:r>
              <a:rPr lang="en-US" sz="2800" dirty="0" err="1" smtClean="0"/>
              <a:t>experientiale</a:t>
            </a:r>
            <a:endParaRPr lang="ro-RO" sz="2800" dirty="0" smtClean="0"/>
          </a:p>
          <a:p>
            <a:pPr>
              <a:buNone/>
            </a:pPr>
            <a:r>
              <a:rPr lang="en-US" sz="2800" b="1" dirty="0" smtClean="0"/>
              <a:t>• 11,00-11,30:</a:t>
            </a:r>
            <a:r>
              <a:rPr lang="en-US" sz="2800" dirty="0" smtClean="0"/>
              <a:t> </a:t>
            </a:r>
            <a:r>
              <a:rPr lang="en-US" sz="2800" dirty="0" err="1" smtClean="0"/>
              <a:t>jocuri</a:t>
            </a:r>
            <a:r>
              <a:rPr lang="en-US" sz="2800" dirty="0" smtClean="0"/>
              <a:t> </a:t>
            </a:r>
            <a:r>
              <a:rPr lang="en-US" sz="2800" dirty="0" err="1" smtClean="0"/>
              <a:t>si</a:t>
            </a:r>
            <a:r>
              <a:rPr lang="en-US" sz="2800" dirty="0" smtClean="0"/>
              <a:t> </a:t>
            </a:r>
            <a:r>
              <a:rPr lang="en-US" sz="2800" dirty="0" err="1" smtClean="0"/>
              <a:t>activitati</a:t>
            </a:r>
            <a:r>
              <a:rPr lang="en-US" sz="2800" dirty="0" smtClean="0"/>
              <a:t> </a:t>
            </a:r>
            <a:r>
              <a:rPr lang="en-US" sz="2800" dirty="0" err="1" smtClean="0"/>
              <a:t>recreative</a:t>
            </a:r>
            <a:endParaRPr lang="ro-RO" sz="2800" dirty="0" smtClean="0"/>
          </a:p>
          <a:p>
            <a:pPr>
              <a:buNone/>
            </a:pPr>
            <a:r>
              <a:rPr lang="en-US" sz="2800" b="1" dirty="0" smtClean="0"/>
              <a:t>• 12,00-1</a:t>
            </a:r>
            <a:r>
              <a:rPr lang="ro-RO" sz="2800" b="1" dirty="0" smtClean="0"/>
              <a:t>2</a:t>
            </a:r>
            <a:r>
              <a:rPr lang="en-US" sz="2800" b="1" dirty="0" smtClean="0"/>
              <a:t>,</a:t>
            </a:r>
            <a:r>
              <a:rPr lang="ro-RO" sz="2800" b="1" dirty="0" smtClean="0"/>
              <a:t>3</a:t>
            </a:r>
            <a:r>
              <a:rPr lang="en-US" sz="2800" b="1" dirty="0" smtClean="0"/>
              <a:t>0: </a:t>
            </a:r>
            <a:r>
              <a:rPr lang="en-US" sz="2800" dirty="0" err="1" smtClean="0"/>
              <a:t>plecarea</a:t>
            </a:r>
            <a:r>
              <a:rPr lang="en-US" sz="2800" dirty="0" smtClean="0"/>
              <a:t> </a:t>
            </a:r>
            <a:r>
              <a:rPr lang="en-US" sz="2800" dirty="0" err="1" smtClean="0"/>
              <a:t>copiilor</a:t>
            </a:r>
            <a:r>
              <a:rPr lang="en-US" sz="2800" dirty="0" smtClean="0"/>
              <a:t> </a:t>
            </a:r>
            <a:r>
              <a:rPr lang="en-US" sz="2800" dirty="0" err="1" smtClean="0"/>
              <a:t>acasă</a:t>
            </a:r>
            <a:endParaRPr lang="ro-RO" sz="2800" dirty="0" smtClean="0"/>
          </a:p>
          <a:p>
            <a:pPr algn="ctr">
              <a:buNone/>
            </a:pPr>
            <a:endParaRPr lang="ro-RO" sz="2500" b="1" dirty="0" smtClean="0"/>
          </a:p>
          <a:p>
            <a:pPr algn="ctr">
              <a:buNone/>
            </a:pPr>
            <a:endParaRPr lang="ro-RO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Apex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ek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661</Words>
  <Application>Microsoft Office PowerPoint</Application>
  <PresentationFormat>On-screen Show (4:3)</PresentationFormat>
  <Paragraphs>151</Paragraphs>
  <Slides>13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Apex</vt:lpstr>
      <vt:lpstr>Trek</vt:lpstr>
      <vt:lpstr>Solstice</vt:lpstr>
      <vt:lpstr>Opulent</vt:lpstr>
      <vt:lpstr>PowerPoint Presentation</vt:lpstr>
      <vt:lpstr>Deviza noastra</vt:lpstr>
      <vt:lpstr>VIZIUNEA</vt:lpstr>
      <vt:lpstr>MISIUNEA</vt:lpstr>
      <vt:lpstr>PowerPoint Presentation</vt:lpstr>
      <vt:lpstr>PowerPoint Presentation</vt:lpstr>
      <vt:lpstr>2. Descrierea gradinitei</vt:lpstr>
      <vt:lpstr>3 programul de lucru</vt:lpstr>
      <vt:lpstr>4 program de lucru</vt:lpstr>
      <vt:lpstr>5. Prezentarea resurselor</vt:lpstr>
      <vt:lpstr>6. Informatii utile</vt:lpstr>
      <vt:lpstr>CE FACEM NOI PENTRU A DEZVOLTA APTITUDINILE COPIILOR</vt:lpstr>
      <vt:lpstr>RESURSELE MATERIALE  SI TINTELE STRATEGICE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OFERTA EDUCATIONALA</dc:title>
  <dc:creator>User</dc:creator>
  <cp:lastModifiedBy>LikeRose</cp:lastModifiedBy>
  <cp:revision>65</cp:revision>
  <dcterms:created xsi:type="dcterms:W3CDTF">2012-10-27T09:08:00Z</dcterms:created>
  <dcterms:modified xsi:type="dcterms:W3CDTF">2022-04-09T10:22:28Z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DB9421C4956243BB99B92BB381FA70FB</vt:lpwstr>
  </property>
  <property fmtid="{D5CDD505-2E9C-101B-9397-08002B2CF9AE}" pid="3" name="KSOProductBuildVer">
    <vt:lpwstr>1033-11.2.0.11042</vt:lpwstr>
  </property>
</Properties>
</file>