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9" r:id="rId3"/>
    <p:sldId id="260" r:id="rId4"/>
    <p:sldId id="266" r:id="rId5"/>
    <p:sldId id="261" r:id="rId6"/>
    <p:sldId id="263" r:id="rId7"/>
    <p:sldId id="264" r:id="rId8"/>
    <p:sldId id="275" r:id="rId9"/>
    <p:sldId id="268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62" r:id="rId18"/>
    <p:sldId id="25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569" autoAdjust="0"/>
  </p:normalViewPr>
  <p:slideViewPr>
    <p:cSldViewPr>
      <p:cViewPr varScale="1">
        <p:scale>
          <a:sx n="66" d="100"/>
          <a:sy n="66" d="100"/>
        </p:scale>
        <p:origin x="-94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ser\Downloads\Licuricii%20-%20O%20lume%20de%20copii.wa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61559076553648" TargetMode="External"/><Relationship Id="rId2" Type="http://schemas.openxmlformats.org/officeDocument/2006/relationships/hyperlink" Target="https://www.facebook.com/profile.ph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pp10-ciupercuta.ro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381000"/>
            <a:ext cx="88392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o-RO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Grădinița </a:t>
            </a:r>
          </a:p>
          <a:p>
            <a:pPr algn="ctr"/>
            <a:r>
              <a:rPr lang="ro-RO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cu Program Prelungit Nr. 10 </a:t>
            </a:r>
          </a:p>
          <a:p>
            <a:pPr algn="ctr"/>
            <a:r>
              <a:rPr lang="ro-RO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Buzău</a:t>
            </a:r>
            <a:endParaRPr lang="en-US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2209800"/>
            <a:ext cx="8534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Gabriola" pitchFamily="82" charset="0"/>
              </a:rPr>
              <a:t>Cu o </a:t>
            </a:r>
            <a:r>
              <a:rPr lang="en-US" sz="4000" b="1" dirty="0" err="1" smtClean="0">
                <a:latin typeface="Gabriola" pitchFamily="82" charset="0"/>
              </a:rPr>
              <a:t>tradi</a:t>
            </a:r>
            <a:r>
              <a:rPr lang="ro-RO" sz="4000" b="1" dirty="0" smtClean="0">
                <a:latin typeface="Gabriola" pitchFamily="82" charset="0"/>
              </a:rPr>
              <a:t>ț</a:t>
            </a:r>
            <a:r>
              <a:rPr lang="en-US" sz="4000" b="1" dirty="0" err="1" smtClean="0">
                <a:latin typeface="Gabriola" pitchFamily="82" charset="0"/>
              </a:rPr>
              <a:t>ie</a:t>
            </a:r>
            <a:r>
              <a:rPr lang="en-US" sz="4000" b="1" dirty="0" smtClean="0">
                <a:latin typeface="Gabriola" pitchFamily="82" charset="0"/>
              </a:rPr>
              <a:t> de </a:t>
            </a:r>
            <a:r>
              <a:rPr lang="ro-RO" sz="4000" b="1" dirty="0" smtClean="0">
                <a:latin typeface="Gabriola" pitchFamily="82" charset="0"/>
              </a:rPr>
              <a:t>5</a:t>
            </a:r>
            <a:r>
              <a:rPr lang="en-US" sz="4000" b="1" dirty="0" smtClean="0">
                <a:latin typeface="Gabriola" pitchFamily="82" charset="0"/>
              </a:rPr>
              <a:t>0 </a:t>
            </a:r>
            <a:r>
              <a:rPr lang="en-US" sz="4000" b="1" dirty="0" err="1" smtClean="0">
                <a:latin typeface="Gabriola" pitchFamily="82" charset="0"/>
              </a:rPr>
              <a:t>ani</a:t>
            </a:r>
            <a:r>
              <a:rPr lang="en-US" sz="4000" b="1" dirty="0" smtClean="0">
                <a:latin typeface="Gabriola" pitchFamily="82" charset="0"/>
              </a:rPr>
              <a:t>, </a:t>
            </a:r>
            <a:r>
              <a:rPr lang="ro-RO" sz="4000" b="1" dirty="0" smtClean="0">
                <a:latin typeface="Gabriola" pitchFamily="82" charset="0"/>
              </a:rPr>
              <a:t>r</a:t>
            </a:r>
            <a:r>
              <a:rPr lang="en-US" sz="4000" b="1" dirty="0" err="1" smtClean="0">
                <a:latin typeface="Gabriola" pitchFamily="82" charset="0"/>
              </a:rPr>
              <a:t>eusi</a:t>
            </a:r>
            <a:r>
              <a:rPr lang="ro-RO" sz="4000" b="1" dirty="0" smtClean="0">
                <a:latin typeface="Gabriola" pitchFamily="82" charset="0"/>
              </a:rPr>
              <a:t>m</a:t>
            </a:r>
            <a:r>
              <a:rPr lang="en-US" sz="4000" b="1" dirty="0" smtClean="0">
                <a:latin typeface="Gabriola" pitchFamily="82" charset="0"/>
              </a:rPr>
              <a:t> s</a:t>
            </a:r>
            <a:r>
              <a:rPr lang="ro-RO" sz="4000" b="1" dirty="0" smtClean="0">
                <a:latin typeface="Gabriola" pitchFamily="82" charset="0"/>
              </a:rPr>
              <a:t>ă</a:t>
            </a:r>
            <a:r>
              <a:rPr lang="en-US" sz="4000" b="1" dirty="0" smtClean="0">
                <a:latin typeface="Gabriola" pitchFamily="82" charset="0"/>
              </a:rPr>
              <a:t> </a:t>
            </a:r>
            <a:r>
              <a:rPr lang="en-US" sz="4000" b="1" dirty="0" err="1" smtClean="0">
                <a:latin typeface="Gabriola" pitchFamily="82" charset="0"/>
              </a:rPr>
              <a:t>asigur</a:t>
            </a:r>
            <a:r>
              <a:rPr lang="ro-RO" sz="4000" b="1" dirty="0" smtClean="0">
                <a:latin typeface="Gabriola" pitchFamily="82" charset="0"/>
              </a:rPr>
              <a:t>ăm</a:t>
            </a:r>
            <a:r>
              <a:rPr lang="en-US" sz="4000" b="1" dirty="0" smtClean="0">
                <a:latin typeface="Gabriola" pitchFamily="82" charset="0"/>
              </a:rPr>
              <a:t> </a:t>
            </a:r>
            <a:r>
              <a:rPr lang="en-US" sz="4000" b="1" dirty="0" err="1" smtClean="0">
                <a:latin typeface="Gabriola" pitchFamily="82" charset="0"/>
              </a:rPr>
              <a:t>mediul</a:t>
            </a:r>
            <a:r>
              <a:rPr lang="en-US" sz="4000" b="1" dirty="0" smtClean="0">
                <a:latin typeface="Gabriola" pitchFamily="82" charset="0"/>
              </a:rPr>
              <a:t> </a:t>
            </a:r>
            <a:r>
              <a:rPr lang="en-US" sz="4000" b="1" dirty="0" err="1" smtClean="0">
                <a:latin typeface="Gabriola" pitchFamily="82" charset="0"/>
              </a:rPr>
              <a:t>propice</a:t>
            </a:r>
            <a:r>
              <a:rPr lang="en-US" sz="4000" b="1" dirty="0" smtClean="0">
                <a:latin typeface="Gabriola" pitchFamily="82" charset="0"/>
              </a:rPr>
              <a:t> </a:t>
            </a:r>
            <a:r>
              <a:rPr lang="en-US" sz="4000" b="1" dirty="0" err="1" smtClean="0">
                <a:latin typeface="Gabriola" pitchFamily="82" charset="0"/>
              </a:rPr>
              <a:t>dezvolt</a:t>
            </a:r>
            <a:r>
              <a:rPr lang="ro-RO" sz="4000" b="1" dirty="0" smtClean="0">
                <a:latin typeface="Gabriola" pitchFamily="82" charset="0"/>
              </a:rPr>
              <a:t>ă</a:t>
            </a:r>
            <a:r>
              <a:rPr lang="en-US" sz="4000" b="1" dirty="0" err="1" smtClean="0">
                <a:latin typeface="Gabriola" pitchFamily="82" charset="0"/>
              </a:rPr>
              <a:t>rii</a:t>
            </a:r>
            <a:r>
              <a:rPr lang="en-US" sz="4000" b="1" dirty="0" smtClean="0">
                <a:latin typeface="Gabriola" pitchFamily="82" charset="0"/>
              </a:rPr>
              <a:t> </a:t>
            </a:r>
            <a:r>
              <a:rPr lang="en-US" sz="4000" b="1" dirty="0" err="1" smtClean="0">
                <a:latin typeface="Gabriola" pitchFamily="82" charset="0"/>
              </a:rPr>
              <a:t>psiho-fizice</a:t>
            </a:r>
            <a:r>
              <a:rPr lang="en-US" sz="4000" b="1" dirty="0" smtClean="0">
                <a:latin typeface="Gabriola" pitchFamily="82" charset="0"/>
              </a:rPr>
              <a:t> a pre</a:t>
            </a:r>
            <a:r>
              <a:rPr lang="ro-RO" sz="4000" b="1" dirty="0" smtClean="0">
                <a:latin typeface="Gabriola" pitchFamily="82" charset="0"/>
              </a:rPr>
              <a:t>ș</a:t>
            </a:r>
            <a:r>
              <a:rPr lang="en-US" sz="4000" b="1" dirty="0" err="1" smtClean="0">
                <a:latin typeface="Gabriola" pitchFamily="82" charset="0"/>
              </a:rPr>
              <a:t>colarilor</a:t>
            </a:r>
            <a:r>
              <a:rPr lang="en-US" sz="4000" b="1" dirty="0" smtClean="0">
                <a:latin typeface="Gabriola" pitchFamily="82" charset="0"/>
              </a:rPr>
              <a:t>, </a:t>
            </a:r>
            <a:r>
              <a:rPr lang="en-US" sz="4000" b="1" dirty="0" err="1" smtClean="0">
                <a:latin typeface="Gabriola" pitchFamily="82" charset="0"/>
              </a:rPr>
              <a:t>asigur</a:t>
            </a:r>
            <a:r>
              <a:rPr lang="ro-RO" sz="4000" b="1" dirty="0" smtClean="0">
                <a:latin typeface="Gabriola" pitchFamily="82" charset="0"/>
              </a:rPr>
              <a:t>â</a:t>
            </a:r>
            <a:r>
              <a:rPr lang="en-US" sz="4000" b="1" dirty="0" err="1" smtClean="0">
                <a:latin typeface="Gabriola" pitchFamily="82" charset="0"/>
              </a:rPr>
              <a:t>ndu</a:t>
            </a:r>
            <a:r>
              <a:rPr lang="en-US" sz="4000" b="1" dirty="0" smtClean="0">
                <a:latin typeface="Gabriola" pitchFamily="82" charset="0"/>
              </a:rPr>
              <a:t>-le un start </a:t>
            </a:r>
            <a:r>
              <a:rPr lang="en-US" sz="4000" b="1" dirty="0" err="1" smtClean="0">
                <a:latin typeface="Gabriola" pitchFamily="82" charset="0"/>
              </a:rPr>
              <a:t>reu</a:t>
            </a:r>
            <a:r>
              <a:rPr lang="ro-RO" sz="4000" b="1" dirty="0" smtClean="0">
                <a:latin typeface="Gabriola" pitchFamily="82" charset="0"/>
              </a:rPr>
              <a:t>ș</a:t>
            </a:r>
            <a:r>
              <a:rPr lang="en-US" sz="4000" b="1" dirty="0" smtClean="0">
                <a:latin typeface="Gabriola" pitchFamily="82" charset="0"/>
              </a:rPr>
              <a:t>it </a:t>
            </a:r>
            <a:r>
              <a:rPr lang="ro-RO" sz="4000" b="1" dirty="0" smtClean="0">
                <a:latin typeface="Gabriola" pitchFamily="82" charset="0"/>
              </a:rPr>
              <a:t>î</a:t>
            </a:r>
            <a:r>
              <a:rPr lang="en-US" sz="4000" b="1" dirty="0" smtClean="0">
                <a:latin typeface="Gabriola" pitchFamily="82" charset="0"/>
              </a:rPr>
              <a:t>n </a:t>
            </a:r>
            <a:r>
              <a:rPr lang="en-US" sz="4000" b="1" dirty="0" err="1" smtClean="0">
                <a:latin typeface="Gabriola" pitchFamily="82" charset="0"/>
              </a:rPr>
              <a:t>lungul</a:t>
            </a:r>
            <a:r>
              <a:rPr lang="en-US" sz="4000" b="1" dirty="0" smtClean="0">
                <a:latin typeface="Gabriola" pitchFamily="82" charset="0"/>
              </a:rPr>
              <a:t> </a:t>
            </a:r>
            <a:r>
              <a:rPr lang="ro-RO" sz="4000" b="1" dirty="0" err="1" smtClean="0">
                <a:latin typeface="Gabriola" pitchFamily="82" charset="0"/>
              </a:rPr>
              <a:t>ș</a:t>
            </a:r>
            <a:r>
              <a:rPr lang="en-US" sz="4000" b="1" dirty="0" err="1" smtClean="0">
                <a:latin typeface="Gabriola" pitchFamily="82" charset="0"/>
              </a:rPr>
              <a:t>i</a:t>
            </a:r>
            <a:r>
              <a:rPr lang="en-US" sz="4000" b="1" dirty="0" smtClean="0">
                <a:latin typeface="Gabriola" pitchFamily="82" charset="0"/>
              </a:rPr>
              <a:t> </a:t>
            </a:r>
            <a:r>
              <a:rPr lang="en-US" sz="4000" b="1" dirty="0" err="1" smtClean="0">
                <a:latin typeface="Gabriola" pitchFamily="82" charset="0"/>
              </a:rPr>
              <a:t>anevoiosul</a:t>
            </a:r>
            <a:r>
              <a:rPr lang="en-US" sz="4000" b="1" dirty="0" smtClean="0">
                <a:latin typeface="Gabriola" pitchFamily="82" charset="0"/>
              </a:rPr>
              <a:t> </a:t>
            </a:r>
            <a:r>
              <a:rPr lang="en-US" sz="4000" b="1" dirty="0" err="1" smtClean="0">
                <a:latin typeface="Gabriola" pitchFamily="82" charset="0"/>
              </a:rPr>
              <a:t>maraton</a:t>
            </a:r>
            <a:r>
              <a:rPr lang="en-US" sz="4000" b="1" dirty="0" smtClean="0">
                <a:latin typeface="Gabriola" pitchFamily="82" charset="0"/>
              </a:rPr>
              <a:t> al </a:t>
            </a:r>
            <a:r>
              <a:rPr lang="en-US" sz="4000" b="1" dirty="0" err="1" smtClean="0">
                <a:latin typeface="Gabriola" pitchFamily="82" charset="0"/>
              </a:rPr>
              <a:t>cunoa</a:t>
            </a:r>
            <a:r>
              <a:rPr lang="ro-RO" sz="4000" b="1" dirty="0" smtClean="0">
                <a:latin typeface="Gabriola" pitchFamily="82" charset="0"/>
              </a:rPr>
              <a:t>ș</a:t>
            </a:r>
            <a:r>
              <a:rPr lang="en-US" sz="4000" b="1" dirty="0" err="1" smtClean="0">
                <a:latin typeface="Gabriola" pitchFamily="82" charset="0"/>
              </a:rPr>
              <a:t>terii</a:t>
            </a:r>
            <a:r>
              <a:rPr lang="en-US" sz="4000" b="1" dirty="0" smtClean="0">
                <a:latin typeface="Gabriola" pitchFamily="82" charset="0"/>
              </a:rPr>
              <a:t>, c</a:t>
            </a:r>
            <a:r>
              <a:rPr lang="ro-RO" sz="4000" b="1" dirty="0" smtClean="0">
                <a:latin typeface="Gabriola" pitchFamily="82" charset="0"/>
              </a:rPr>
              <a:t>ă</a:t>
            </a:r>
            <a:r>
              <a:rPr lang="en-US" sz="4000" b="1" dirty="0" err="1" smtClean="0">
                <a:latin typeface="Gabriola" pitchFamily="82" charset="0"/>
              </a:rPr>
              <a:t>ci</a:t>
            </a:r>
            <a:r>
              <a:rPr lang="en-US" sz="4000" b="1" dirty="0" smtClean="0">
                <a:latin typeface="Gabriola" pitchFamily="82" charset="0"/>
              </a:rPr>
              <a:t> ,,</a:t>
            </a:r>
            <a:r>
              <a:rPr lang="en-US" sz="4000" b="1" dirty="0" err="1" smtClean="0">
                <a:latin typeface="Gabriola" pitchFamily="82" charset="0"/>
              </a:rPr>
              <a:t>fericit</a:t>
            </a:r>
            <a:r>
              <a:rPr lang="en-US" sz="4000" b="1" dirty="0" smtClean="0">
                <a:latin typeface="Gabriola" pitchFamily="82" charset="0"/>
              </a:rPr>
              <a:t> </a:t>
            </a:r>
            <a:r>
              <a:rPr lang="en-US" sz="4000" b="1" dirty="0" err="1" smtClean="0">
                <a:latin typeface="Gabriola" pitchFamily="82" charset="0"/>
              </a:rPr>
              <a:t>este</a:t>
            </a:r>
            <a:r>
              <a:rPr lang="en-US" sz="4000" b="1" dirty="0" smtClean="0">
                <a:latin typeface="Gabriola" pitchFamily="82" charset="0"/>
              </a:rPr>
              <a:t> </a:t>
            </a:r>
            <a:r>
              <a:rPr lang="en-US" sz="4000" b="1" dirty="0" err="1" smtClean="0">
                <a:latin typeface="Gabriola" pitchFamily="82" charset="0"/>
              </a:rPr>
              <a:t>copilul</a:t>
            </a:r>
            <a:r>
              <a:rPr lang="en-US" sz="4000" b="1" dirty="0" smtClean="0">
                <a:latin typeface="Gabriola" pitchFamily="82" charset="0"/>
              </a:rPr>
              <a:t> care g</a:t>
            </a:r>
            <a:r>
              <a:rPr lang="ro-RO" sz="4000" b="1" dirty="0" smtClean="0">
                <a:latin typeface="Gabriola" pitchFamily="82" charset="0"/>
              </a:rPr>
              <a:t>ă</a:t>
            </a:r>
            <a:r>
              <a:rPr lang="en-US" sz="4000" b="1" dirty="0" smtClean="0">
                <a:latin typeface="Gabriola" pitchFamily="82" charset="0"/>
              </a:rPr>
              <a:t>se</a:t>
            </a:r>
            <a:r>
              <a:rPr lang="ro-RO" sz="4000" b="1" dirty="0" smtClean="0">
                <a:latin typeface="Gabriola" pitchFamily="82" charset="0"/>
              </a:rPr>
              <a:t>ș</a:t>
            </a:r>
            <a:r>
              <a:rPr lang="en-US" sz="4000" b="1" dirty="0" err="1" smtClean="0">
                <a:latin typeface="Gabriola" pitchFamily="82" charset="0"/>
              </a:rPr>
              <a:t>te</a:t>
            </a:r>
            <a:r>
              <a:rPr lang="en-US" sz="4000" b="1" dirty="0" smtClean="0">
                <a:latin typeface="Gabriola" pitchFamily="82" charset="0"/>
              </a:rPr>
              <a:t> </a:t>
            </a:r>
            <a:r>
              <a:rPr lang="ro-RO" sz="4000" b="1" dirty="0" smtClean="0">
                <a:latin typeface="Gabriola" pitchFamily="82" charset="0"/>
              </a:rPr>
              <a:t>în </a:t>
            </a:r>
            <a:r>
              <a:rPr lang="en-US" sz="4000" b="1" dirty="0" err="1" smtClean="0">
                <a:latin typeface="Gabriola" pitchFamily="82" charset="0"/>
              </a:rPr>
              <a:t>fiecare</a:t>
            </a:r>
            <a:r>
              <a:rPr lang="en-US" sz="4000" b="1" dirty="0" smtClean="0">
                <a:latin typeface="Gabriola" pitchFamily="82" charset="0"/>
              </a:rPr>
              <a:t> </a:t>
            </a:r>
            <a:r>
              <a:rPr lang="en-US" sz="4000" b="1" dirty="0" err="1" smtClean="0">
                <a:latin typeface="Gabriola" pitchFamily="82" charset="0"/>
              </a:rPr>
              <a:t>etap</a:t>
            </a:r>
            <a:r>
              <a:rPr lang="ro-RO" sz="4000" b="1" dirty="0" smtClean="0">
                <a:latin typeface="Gabriola" pitchFamily="82" charset="0"/>
              </a:rPr>
              <a:t>ă</a:t>
            </a:r>
            <a:r>
              <a:rPr lang="en-US" sz="4000" b="1" dirty="0" smtClean="0">
                <a:latin typeface="Gabriola" pitchFamily="82" charset="0"/>
              </a:rPr>
              <a:t> a </a:t>
            </a:r>
            <a:r>
              <a:rPr lang="en-US" sz="4000" b="1" dirty="0" err="1" smtClean="0">
                <a:latin typeface="Gabriola" pitchFamily="82" charset="0"/>
              </a:rPr>
              <a:t>drumului</a:t>
            </a:r>
            <a:r>
              <a:rPr lang="en-US" sz="4000" b="1" dirty="0" smtClean="0">
                <a:latin typeface="Gabriola" pitchFamily="82" charset="0"/>
              </a:rPr>
              <a:t>, </a:t>
            </a:r>
            <a:r>
              <a:rPr lang="en-US" sz="4000" b="1" dirty="0" err="1" smtClean="0">
                <a:latin typeface="Gabriola" pitchFamily="82" charset="0"/>
              </a:rPr>
              <a:t>pe</a:t>
            </a:r>
            <a:r>
              <a:rPr lang="en-US" sz="4000" b="1" dirty="0" smtClean="0">
                <a:latin typeface="Gabriola" pitchFamily="82" charset="0"/>
              </a:rPr>
              <a:t> </a:t>
            </a:r>
            <a:r>
              <a:rPr lang="en-US" sz="4000" b="1" dirty="0" err="1" smtClean="0">
                <a:latin typeface="Gabriola" pitchFamily="82" charset="0"/>
              </a:rPr>
              <a:t>educatorul</a:t>
            </a:r>
            <a:r>
              <a:rPr lang="en-US" sz="4000" b="1" dirty="0" smtClean="0">
                <a:latin typeface="Gabriola" pitchFamily="82" charset="0"/>
              </a:rPr>
              <a:t> </a:t>
            </a:r>
            <a:r>
              <a:rPr lang="en-US" sz="4000" b="1" dirty="0" err="1" smtClean="0">
                <a:latin typeface="Gabriola" pitchFamily="82" charset="0"/>
              </a:rPr>
              <a:t>capabil</a:t>
            </a:r>
            <a:r>
              <a:rPr lang="en-US" sz="4000" b="1" dirty="0" smtClean="0">
                <a:latin typeface="Gabriola" pitchFamily="82" charset="0"/>
              </a:rPr>
              <a:t> s</a:t>
            </a:r>
            <a:r>
              <a:rPr lang="ro-RO" sz="4000" b="1" dirty="0" smtClean="0">
                <a:latin typeface="Gabriola" pitchFamily="82" charset="0"/>
              </a:rPr>
              <a:t>ă-i</a:t>
            </a:r>
            <a:r>
              <a:rPr lang="en-US" sz="4000" b="1" dirty="0" smtClean="0">
                <a:latin typeface="Gabriola" pitchFamily="82" charset="0"/>
              </a:rPr>
              <a:t> </a:t>
            </a:r>
            <a:r>
              <a:rPr lang="en-US" sz="4000" b="1" dirty="0" err="1" smtClean="0">
                <a:latin typeface="Gabriola" pitchFamily="82" charset="0"/>
              </a:rPr>
              <a:t>insufle</a:t>
            </a:r>
            <a:r>
              <a:rPr lang="en-US" sz="4000" b="1" dirty="0" smtClean="0">
                <a:latin typeface="Gabriola" pitchFamily="82" charset="0"/>
              </a:rPr>
              <a:t> </a:t>
            </a:r>
            <a:r>
              <a:rPr lang="en-US" sz="4000" b="1" dirty="0" err="1" smtClean="0">
                <a:latin typeface="Gabriola" pitchFamily="82" charset="0"/>
              </a:rPr>
              <a:t>treptat</a:t>
            </a:r>
            <a:r>
              <a:rPr lang="en-US" sz="4000" b="1" dirty="0" smtClean="0">
                <a:latin typeface="Gabriola" pitchFamily="82" charset="0"/>
              </a:rPr>
              <a:t> for</a:t>
            </a:r>
            <a:r>
              <a:rPr lang="ro-RO" sz="4000" b="1" dirty="0" smtClean="0">
                <a:latin typeface="Gabriola" pitchFamily="82" charset="0"/>
              </a:rPr>
              <a:t>ț</a:t>
            </a:r>
            <a:r>
              <a:rPr lang="en-US" sz="4000" b="1" dirty="0" smtClean="0">
                <a:latin typeface="Gabriola" pitchFamily="82" charset="0"/>
              </a:rPr>
              <a:t>a </a:t>
            </a:r>
            <a:r>
              <a:rPr lang="ro-RO" sz="4000" b="1" dirty="0" err="1" smtClean="0">
                <a:latin typeface="Gabriola" pitchFamily="82" charset="0"/>
              </a:rPr>
              <a:t>ș</a:t>
            </a:r>
            <a:r>
              <a:rPr lang="en-US" sz="4000" b="1" dirty="0" err="1" smtClean="0">
                <a:latin typeface="Gabriola" pitchFamily="82" charset="0"/>
              </a:rPr>
              <a:t>i</a:t>
            </a:r>
            <a:r>
              <a:rPr lang="en-US" sz="4000" b="1" dirty="0" smtClean="0">
                <a:latin typeface="Gabriola" pitchFamily="82" charset="0"/>
              </a:rPr>
              <a:t> </a:t>
            </a:r>
            <a:r>
              <a:rPr lang="en-US" sz="4000" b="1" dirty="0" err="1" smtClean="0">
                <a:latin typeface="Gabriola" pitchFamily="82" charset="0"/>
              </a:rPr>
              <a:t>elanul</a:t>
            </a:r>
            <a:r>
              <a:rPr lang="en-US" sz="4000" b="1" dirty="0" smtClean="0">
                <a:latin typeface="Gabriola" pitchFamily="82" charset="0"/>
              </a:rPr>
              <a:t> </a:t>
            </a:r>
            <a:r>
              <a:rPr lang="en-US" sz="4000" b="1" dirty="0" err="1" smtClean="0">
                <a:latin typeface="Gabriola" pitchFamily="82" charset="0"/>
              </a:rPr>
              <a:t>necesar</a:t>
            </a:r>
            <a:r>
              <a:rPr lang="en-US" sz="4000" b="1" dirty="0" smtClean="0">
                <a:latin typeface="Gabriola" pitchFamily="82" charset="0"/>
              </a:rPr>
              <a:t> </a:t>
            </a:r>
            <a:r>
              <a:rPr lang="ro-RO" sz="4000" b="1" dirty="0" err="1" smtClean="0">
                <a:latin typeface="Gabriola" pitchFamily="82" charset="0"/>
              </a:rPr>
              <a:t>î</a:t>
            </a:r>
            <a:r>
              <a:rPr lang="en-US" sz="4000" b="1" dirty="0" err="1" smtClean="0">
                <a:latin typeface="Gabriola" pitchFamily="82" charset="0"/>
              </a:rPr>
              <a:t>mplinirii</a:t>
            </a:r>
            <a:r>
              <a:rPr lang="en-US" sz="4000" b="1" dirty="0" smtClean="0">
                <a:latin typeface="Gabriola" pitchFamily="82" charset="0"/>
              </a:rPr>
              <a:t> </a:t>
            </a:r>
            <a:r>
              <a:rPr lang="en-US" sz="4000" b="1" dirty="0" err="1" smtClean="0">
                <a:latin typeface="Gabriola" pitchFamily="82" charset="0"/>
              </a:rPr>
              <a:t>destinului</a:t>
            </a:r>
            <a:r>
              <a:rPr lang="en-US" sz="4000" b="1" dirty="0" smtClean="0">
                <a:latin typeface="Gabriola" pitchFamily="82" charset="0"/>
              </a:rPr>
              <a:t> s</a:t>
            </a:r>
            <a:r>
              <a:rPr lang="ro-RO" sz="4000" b="1" dirty="0" smtClean="0">
                <a:latin typeface="Gabriola" pitchFamily="82" charset="0"/>
              </a:rPr>
              <a:t>ă</a:t>
            </a:r>
            <a:r>
              <a:rPr lang="en-US" sz="4000" b="1" dirty="0" smtClean="0">
                <a:latin typeface="Gabriola" pitchFamily="82" charset="0"/>
              </a:rPr>
              <a:t>u de </a:t>
            </a:r>
            <a:r>
              <a:rPr lang="en-US" sz="4000" b="1" dirty="0" err="1" smtClean="0">
                <a:latin typeface="Gabriola" pitchFamily="82" charset="0"/>
              </a:rPr>
              <a:t>om</a:t>
            </a:r>
            <a:r>
              <a:rPr lang="ro-RO" sz="4000" b="1" dirty="0" smtClean="0">
                <a:latin typeface="Gabriola" pitchFamily="82" charset="0"/>
              </a:rPr>
              <a:t>.</a:t>
            </a:r>
            <a:r>
              <a:rPr lang="en-US" sz="4000" b="1" dirty="0" smtClean="0">
                <a:latin typeface="Gabriola" pitchFamily="82" charset="0"/>
              </a:rPr>
              <a:t>”</a:t>
            </a:r>
            <a:endParaRPr lang="en-US" sz="4000" b="1" dirty="0">
              <a:latin typeface="Gabriola" pitchFamily="82" charset="0"/>
            </a:endParaRPr>
          </a:p>
        </p:txBody>
      </p:sp>
      <p:pic>
        <p:nvPicPr>
          <p:cNvPr id="6" name="Licuricii - O lume de copii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3048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8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4-06-07 at 08.31.32 (3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4899999" cy="2758518"/>
          </a:xfrm>
          <a:prstGeom prst="rect">
            <a:avLst/>
          </a:prstGeom>
        </p:spPr>
      </p:pic>
      <p:pic>
        <p:nvPicPr>
          <p:cNvPr id="4" name="Picture 3" descr="WhatsApp Image 2024-06-07 at 08.31.32 (2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276600"/>
            <a:ext cx="3657600" cy="3217800"/>
          </a:xfrm>
          <a:prstGeom prst="rect">
            <a:avLst/>
          </a:prstGeom>
        </p:spPr>
      </p:pic>
      <p:pic>
        <p:nvPicPr>
          <p:cNvPr id="5" name="Picture 4" descr="WhatsApp Image 2024-06-07 at 08.31.32 (1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114800"/>
            <a:ext cx="4366600" cy="2362200"/>
          </a:xfrm>
          <a:prstGeom prst="rect">
            <a:avLst/>
          </a:prstGeom>
        </p:spPr>
      </p:pic>
      <p:pic>
        <p:nvPicPr>
          <p:cNvPr id="6" name="Picture 5" descr="WhatsApp Image 2024-06-07 at 08.31.32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228600"/>
            <a:ext cx="3358215" cy="3675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hatsApp Image 2024-06-07 at 08.27.56 (5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2590800" cy="3454400"/>
          </a:xfrm>
          <a:prstGeom prst="rect">
            <a:avLst/>
          </a:prstGeom>
        </p:spPr>
      </p:pic>
      <p:pic>
        <p:nvPicPr>
          <p:cNvPr id="12" name="Picture 11" descr="WhatsApp Image 2024-06-07 at 08.27.55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1295400"/>
            <a:ext cx="2800350" cy="3733800"/>
          </a:xfrm>
          <a:prstGeom prst="rect">
            <a:avLst/>
          </a:prstGeom>
        </p:spPr>
      </p:pic>
      <p:pic>
        <p:nvPicPr>
          <p:cNvPr id="13" name="Picture 12" descr="WhatsApp Image 2024-06-07 at 08.27.55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3600" y="3048000"/>
            <a:ext cx="2686050" cy="35814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hatsApp Image 2024-06-07 at 08.27.56 (6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200" y="3581400"/>
            <a:ext cx="4368800" cy="3276600"/>
          </a:xfrm>
          <a:prstGeom prst="rect">
            <a:avLst/>
          </a:prstGeom>
        </p:spPr>
      </p:pic>
      <p:pic>
        <p:nvPicPr>
          <p:cNvPr id="8" name="Picture 7" descr="WhatsApp Image 2024-06-07 at 08.27.56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600450"/>
            <a:ext cx="4343400" cy="3257550"/>
          </a:xfrm>
          <a:prstGeom prst="rect">
            <a:avLst/>
          </a:prstGeom>
        </p:spPr>
      </p:pic>
      <p:pic>
        <p:nvPicPr>
          <p:cNvPr id="9" name="Picture 8" descr="WhatsApp Image 2024-06-07 at 08.27.56 (7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0"/>
            <a:ext cx="4419600" cy="3314700"/>
          </a:xfrm>
          <a:prstGeom prst="rect">
            <a:avLst/>
          </a:prstGeom>
        </p:spPr>
      </p:pic>
      <p:pic>
        <p:nvPicPr>
          <p:cNvPr id="10" name="Picture 9" descr="WhatsApp Image 2024-06-07 at 08.27.56 (2)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368800" cy="32766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atsApp Image 2024-06-07 at 08.27.56 (4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02400" y="3676800"/>
            <a:ext cx="4241600" cy="3181200"/>
          </a:xfrm>
          <a:prstGeom prst="rect">
            <a:avLst/>
          </a:prstGeom>
        </p:spPr>
      </p:pic>
      <p:pic>
        <p:nvPicPr>
          <p:cNvPr id="5" name="Picture 4" descr="WhatsApp Image 2024-06-07 at 08.27.56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2209800"/>
            <a:ext cx="4241600" cy="3181200"/>
          </a:xfrm>
          <a:prstGeom prst="rect">
            <a:avLst/>
          </a:prstGeom>
        </p:spPr>
      </p:pic>
      <p:pic>
        <p:nvPicPr>
          <p:cNvPr id="6" name="Picture 5" descr="WhatsApp Image 2024-06-07 at 08.27.55 (2)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241600" cy="31812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atsApp Image 2024-06-07 at 08.27.39 (2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90" y="4267200"/>
            <a:ext cx="3442923" cy="2590799"/>
          </a:xfrm>
          <a:prstGeom prst="rect">
            <a:avLst/>
          </a:prstGeom>
        </p:spPr>
      </p:pic>
      <p:pic>
        <p:nvPicPr>
          <p:cNvPr id="5" name="Picture 4" descr="WhatsApp Image 2024-06-07 at 08.27.39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2209800"/>
            <a:ext cx="3151922" cy="4188600"/>
          </a:xfrm>
          <a:prstGeom prst="rect">
            <a:avLst/>
          </a:prstGeom>
        </p:spPr>
      </p:pic>
      <p:pic>
        <p:nvPicPr>
          <p:cNvPr id="6" name="Picture 5" descr="WhatsApp Image 2024-06-07 at 08.27.39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4400550"/>
            <a:ext cx="3276600" cy="2457450"/>
          </a:xfrm>
          <a:prstGeom prst="rect">
            <a:avLst/>
          </a:prstGeom>
        </p:spPr>
      </p:pic>
      <p:pic>
        <p:nvPicPr>
          <p:cNvPr id="7" name="Picture 6" descr="WhatsApp Image 2024-06-07 at 08.27.38 (2)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199467" cy="2362200"/>
          </a:xfrm>
          <a:prstGeom prst="rect">
            <a:avLst/>
          </a:prstGeom>
        </p:spPr>
      </p:pic>
      <p:pic>
        <p:nvPicPr>
          <p:cNvPr id="8" name="Picture 7" descr="WhatsApp Image 2024-06-07 at 08.27.38 (1)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89600" y="0"/>
            <a:ext cx="3454400" cy="2286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atsApp Image 2024-06-07 at 08.27.12 (2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124200"/>
            <a:ext cx="2800350" cy="3733800"/>
          </a:xfrm>
          <a:prstGeom prst="rect">
            <a:avLst/>
          </a:prstGeom>
        </p:spPr>
      </p:pic>
      <p:pic>
        <p:nvPicPr>
          <p:cNvPr id="5" name="Picture 4" descr="WhatsApp Image 2024-06-07 at 08.27.12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3156900"/>
            <a:ext cx="2775825" cy="3701100"/>
          </a:xfrm>
          <a:prstGeom prst="rect">
            <a:avLst/>
          </a:prstGeom>
        </p:spPr>
      </p:pic>
      <p:pic>
        <p:nvPicPr>
          <p:cNvPr id="6" name="Picture 5" descr="WhatsApp Image 2024-06-07 at 08.27.1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150" y="838200"/>
            <a:ext cx="3371850" cy="4495800"/>
          </a:xfrm>
          <a:prstGeom prst="rect">
            <a:avLst/>
          </a:prstGeom>
        </p:spPr>
      </p:pic>
      <p:pic>
        <p:nvPicPr>
          <p:cNvPr id="7" name="Picture 6" descr="WhatsApp Image 2024-06-07 at 08.27.11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646000" cy="2743553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pull dir="l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atsApp Image 2024-06-07 at 08.26.46 (1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48200"/>
            <a:ext cx="3746400" cy="2809800"/>
          </a:xfrm>
          <a:prstGeom prst="rect">
            <a:avLst/>
          </a:prstGeom>
        </p:spPr>
      </p:pic>
      <p:pic>
        <p:nvPicPr>
          <p:cNvPr id="5" name="Picture 4" descr="WhatsApp Image 2024-06-07 at 08.26.46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7600" y="4048200"/>
            <a:ext cx="3746400" cy="2809800"/>
          </a:xfrm>
          <a:prstGeom prst="rect">
            <a:avLst/>
          </a:prstGeom>
        </p:spPr>
      </p:pic>
      <p:pic>
        <p:nvPicPr>
          <p:cNvPr id="6" name="Picture 5" descr="WhatsApp Image 2024-06-07 at 08.26.45 (5)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7000" y="2133600"/>
            <a:ext cx="3746400" cy="2809800"/>
          </a:xfrm>
          <a:prstGeom prst="rect">
            <a:avLst/>
          </a:prstGeom>
        </p:spPr>
      </p:pic>
      <p:pic>
        <p:nvPicPr>
          <p:cNvPr id="7" name="Picture 6" descr="WhatsApp Image 2024-06-07 at 08.26.45 (2)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746400" cy="2809800"/>
          </a:xfrm>
          <a:prstGeom prst="rect">
            <a:avLst/>
          </a:prstGeom>
        </p:spPr>
      </p:pic>
      <p:pic>
        <p:nvPicPr>
          <p:cNvPr id="8" name="Picture 7" descr="WhatsApp Image 2024-06-07 at 08.26.45 (1)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7600" y="0"/>
            <a:ext cx="3746400" cy="2809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atsApp Image 2024-05-28 at 16.03.5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57800" cy="6858000"/>
          </a:xfrm>
          <a:prstGeom prst="rect">
            <a:avLst/>
          </a:prstGeom>
        </p:spPr>
      </p:pic>
      <p:pic>
        <p:nvPicPr>
          <p:cNvPr id="6" name="Picture 5" descr="etwinn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3553946"/>
            <a:ext cx="2286000" cy="16640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38800" y="1143000"/>
            <a:ext cx="3124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dirty="0" smtClean="0">
                <a:latin typeface="Times New Roman" pitchFamily="18" charset="0"/>
                <a:cs typeface="Times New Roman" pitchFamily="18" charset="0"/>
              </a:rPr>
              <a:t>În anul școlar 2023-2024, unitatea noastră a primit certificarea ca unitate eTwinning, ceea ce  ne-a deschis drumul către alte oportunități, precum proiectul de tip  Erasmus+ ”Împreună pentru un viitor mai bun”.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imag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465" y="5257799"/>
            <a:ext cx="3021535" cy="16002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0" y="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b="1" dirty="0" smtClean="0">
                <a:latin typeface="Arial Black" pitchFamily="34" charset="0"/>
              </a:rPr>
              <a:t>EVOLUĂM FRUMOS</a:t>
            </a:r>
            <a:endParaRPr lang="en-US" sz="3600" b="1" dirty="0">
              <a:latin typeface="Arial Black" pitchFamily="34" charset="0"/>
            </a:endParaRPr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ȘI NU NE OPRIM AICI!</a:t>
            </a:r>
            <a:endParaRPr lang="en-US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304800" y="1371600"/>
            <a:ext cx="8686800" cy="553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o-RO" dirty="0" smtClean="0"/>
              <a:t> </a:t>
            </a:r>
            <a:r>
              <a:rPr lang="ro-RO" sz="2400" dirty="0" smtClean="0">
                <a:latin typeface="Arial Rounded MT Bold" pitchFamily="34" charset="0"/>
              </a:rPr>
              <a:t>Vă invităm să-i oferiți copilului dumneavoastră o copilărie fericită, alături de noi, pe  drumul minunat al jocului și cunoașterii, în anul școlar 2024-2025.</a:t>
            </a:r>
          </a:p>
          <a:p>
            <a:pPr algn="ctr">
              <a:buNone/>
            </a:pPr>
            <a:r>
              <a:rPr lang="ro-RO" sz="2400" dirty="0" smtClean="0">
                <a:latin typeface="Arial Rounded MT Bold" pitchFamily="34" charset="0"/>
              </a:rPr>
              <a:t>Ne găsiți  în Buzău, pe strada Poet Theodor Neculuță, la numărul 30</a:t>
            </a:r>
            <a:r>
              <a:rPr lang="ro-RO" sz="2400" dirty="0" smtClean="0">
                <a:latin typeface="Arial Rounded MT Bold" pitchFamily="34" charset="0"/>
              </a:rPr>
              <a:t>.</a:t>
            </a:r>
          </a:p>
          <a:p>
            <a:pPr algn="ctr">
              <a:buNone/>
            </a:pPr>
            <a:endParaRPr lang="ro-RO" sz="2400" dirty="0" smtClean="0">
              <a:latin typeface="Arial Rounded MT Bold" pitchFamily="34" charset="0"/>
            </a:endParaRPr>
          </a:p>
          <a:p>
            <a:pPr algn="ctr">
              <a:buNone/>
            </a:pPr>
            <a:r>
              <a:rPr lang="ro-RO" sz="2400" dirty="0" smtClean="0">
                <a:latin typeface="Arial Rounded MT Bold" pitchFamily="34" charset="0"/>
              </a:rPr>
              <a:t>Ne puteți urmări aici:</a:t>
            </a:r>
          </a:p>
          <a:p>
            <a:pPr algn="ctr">
              <a:buNone/>
            </a:pPr>
            <a:r>
              <a:rPr lang="ro-RO" sz="2400" dirty="0" smtClean="0">
                <a:latin typeface="Arial Rounded MT Bold" pitchFamily="34" charset="0"/>
                <a:hlinkClick r:id="rId2"/>
              </a:rPr>
              <a:t>https://www.facebook.com/profile.ph</a:t>
            </a:r>
            <a:r>
              <a:rPr lang="ro-RO" sz="2400" dirty="0" smtClean="0">
                <a:latin typeface="Arial Rounded MT Bold" pitchFamily="34" charset="0"/>
              </a:rPr>
              <a:t> </a:t>
            </a:r>
            <a:r>
              <a:rPr lang="ro-RO" sz="2400" dirty="0" smtClean="0">
                <a:latin typeface="Arial Rounded MT Bold" pitchFamily="34" charset="0"/>
                <a:hlinkClick r:id="rId3"/>
              </a:rPr>
              <a:t>p?id=61559076553648</a:t>
            </a:r>
            <a:r>
              <a:rPr lang="ro-RO" sz="2400" dirty="0" smtClean="0">
                <a:latin typeface="Arial Rounded MT Bold" pitchFamily="34" charset="0"/>
              </a:rPr>
              <a:t> </a:t>
            </a:r>
          </a:p>
          <a:p>
            <a:pPr algn="ctr">
              <a:buNone/>
            </a:pPr>
            <a:r>
              <a:rPr lang="ro-RO" sz="2400" dirty="0" smtClean="0">
                <a:latin typeface="Arial Rounded MT Bold" pitchFamily="34" charset="0"/>
              </a:rPr>
              <a:t>Și aici: </a:t>
            </a:r>
          </a:p>
          <a:p>
            <a:pPr algn="ctr">
              <a:buNone/>
            </a:pPr>
            <a:r>
              <a:rPr lang="ro-RO" sz="2400" dirty="0" smtClean="0">
                <a:latin typeface="Arial Rounded MT Bold" pitchFamily="34" charset="0"/>
                <a:hlinkClick r:id="rId4"/>
              </a:rPr>
              <a:t>  https://www.gpp10-ciupercuta.ro/</a:t>
            </a:r>
            <a:r>
              <a:rPr lang="ro-RO" sz="2400" dirty="0" smtClean="0">
                <a:latin typeface="Arial Rounded MT Bold" pitchFamily="34" charset="0"/>
              </a:rPr>
              <a:t> </a:t>
            </a:r>
          </a:p>
          <a:p>
            <a:endParaRPr lang="ro-RO" dirty="0" smtClean="0"/>
          </a:p>
          <a:p>
            <a:endParaRPr lang="vi-VN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800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atsApp Image 2024-06-07 at 10.52.43 (3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CINE SUNTEM ȘI CE oferim?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763000" cy="5410200"/>
          </a:xfrm>
        </p:spPr>
        <p:txBody>
          <a:bodyPr>
            <a:noAutofit/>
          </a:bodyPr>
          <a:lstStyle/>
          <a:p>
            <a:pPr algn="just"/>
            <a:r>
              <a:rPr lang="vi-VN" sz="1900" dirty="0" smtClean="0">
                <a:latin typeface="Times New Roman" pitchFamily="18" charset="0"/>
                <a:cs typeface="Times New Roman" pitchFamily="18" charset="0"/>
              </a:rPr>
              <a:t>Grădinița cu Program Prelungit Nr. 10 ”Ciupercuța” vă așteaptă într-un sediu nou, ultramodern, cu finisaje de o calitate excepțională, pe strada Poet T Neculuță, la numărul 30. </a:t>
            </a:r>
          </a:p>
          <a:p>
            <a:pPr algn="just"/>
            <a:r>
              <a:rPr lang="vi-VN" sz="1900" dirty="0" smtClean="0">
                <a:latin typeface="Times New Roman" pitchFamily="18" charset="0"/>
                <a:cs typeface="Times New Roman" pitchFamily="18" charset="0"/>
              </a:rPr>
              <a:t>Dispunem de:</a:t>
            </a:r>
          </a:p>
          <a:p>
            <a:pPr algn="just"/>
            <a:r>
              <a:rPr lang="vi-VN" sz="1900" dirty="0" smtClean="0">
                <a:latin typeface="Times New Roman" pitchFamily="18" charset="0"/>
                <a:cs typeface="Times New Roman" pitchFamily="18" charset="0"/>
              </a:rPr>
              <a:t>- 7 săli de grupă impecabil amenajate, spațioase, pline de lumină și culoare, dispuse pe două etaje, cu debarale și grupuri sanitare proprii;</a:t>
            </a:r>
          </a:p>
          <a:p>
            <a:pPr algn="just"/>
            <a:r>
              <a:rPr lang="vi-VN" sz="1900" dirty="0" smtClean="0">
                <a:latin typeface="Times New Roman" pitchFamily="18" charset="0"/>
                <a:cs typeface="Times New Roman" pitchFamily="18" charset="0"/>
              </a:rPr>
              <a:t>- 4 dormitoare amenajate simplu, cu forme geometrice clare, care oferă o atmosferă calmă și relaxantă, foarte potrivită pentru odihna prichindeilor noștri;</a:t>
            </a:r>
          </a:p>
          <a:p>
            <a:pPr algn="just"/>
            <a:r>
              <a:rPr lang="vi-VN" sz="1900" dirty="0" smtClean="0">
                <a:latin typeface="Times New Roman" pitchFamily="18" charset="0"/>
                <a:cs typeface="Times New Roman" pitchFamily="18" charset="0"/>
              </a:rPr>
              <a:t>- bucătărie spațioasă, mobilată și utilată modern;</a:t>
            </a:r>
            <a:endParaRPr lang="ro-RO" sz="19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o-RO" sz="1900" dirty="0" smtClean="0">
                <a:latin typeface="Times New Roman" pitchFamily="18" charset="0"/>
                <a:cs typeface="Times New Roman" pitchFamily="18" charset="0"/>
              </a:rPr>
              <a:t>- sală de masă;</a:t>
            </a:r>
            <a:endParaRPr lang="vi-VN" sz="19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1900" dirty="0" smtClean="0">
                <a:latin typeface="Times New Roman" pitchFamily="18" charset="0"/>
                <a:cs typeface="Times New Roman" pitchFamily="18" charset="0"/>
              </a:rPr>
              <a:t>- grupuri sanitare noi, moderne, adaptate preșcolarilor;</a:t>
            </a:r>
          </a:p>
          <a:p>
            <a:pPr algn="just"/>
            <a:r>
              <a:rPr lang="vi-VN" sz="1900" dirty="0" smtClean="0">
                <a:latin typeface="Times New Roman" pitchFamily="18" charset="0"/>
                <a:cs typeface="Times New Roman" pitchFamily="18" charset="0"/>
              </a:rPr>
              <a:t>- cabinet metodic;</a:t>
            </a:r>
          </a:p>
          <a:p>
            <a:pPr algn="just"/>
            <a:r>
              <a:rPr lang="vi-VN" sz="1900" dirty="0" smtClean="0">
                <a:latin typeface="Times New Roman" pitchFamily="18" charset="0"/>
                <a:cs typeface="Times New Roman" pitchFamily="18" charset="0"/>
              </a:rPr>
              <a:t>- cabinet medical;</a:t>
            </a:r>
          </a:p>
          <a:p>
            <a:pPr algn="just"/>
            <a:r>
              <a:rPr lang="vi-VN" sz="1900" dirty="0" smtClean="0">
                <a:latin typeface="Times New Roman" pitchFamily="18" charset="0"/>
                <a:cs typeface="Times New Roman" pitchFamily="18" charset="0"/>
              </a:rPr>
              <a:t>- cabinet logopedic și de consiliere;</a:t>
            </a:r>
          </a:p>
          <a:p>
            <a:pPr algn="just"/>
            <a:r>
              <a:rPr lang="vi-VN" sz="1900" dirty="0" smtClean="0">
                <a:latin typeface="Times New Roman" pitchFamily="18" charset="0"/>
                <a:cs typeface="Times New Roman" pitchFamily="18" charset="0"/>
              </a:rPr>
              <a:t>- curte spațioasă dotată cu jucării de exterior ( căsuță, tobogane, balansoare din material</a:t>
            </a:r>
            <a:r>
              <a:rPr lang="ro-RO" sz="1900" dirty="0" smtClean="0">
                <a:latin typeface="Times New Roman" pitchFamily="18" charset="0"/>
                <a:cs typeface="Times New Roman" pitchFamily="18" charset="0"/>
              </a:rPr>
              <a:t>e sigure</a:t>
            </a:r>
            <a:r>
              <a:rPr lang="vi-VN" sz="1900" dirty="0" smtClean="0">
                <a:latin typeface="Times New Roman" pitchFamily="18" charset="0"/>
                <a:cs typeface="Times New Roman" pitchFamily="18" charset="0"/>
              </a:rPr>
              <a:t>, inofensive pentru copii).</a:t>
            </a:r>
          </a:p>
        </p:txBody>
      </p:sp>
    </p:spTree>
  </p:cSld>
  <p:clrMapOvr>
    <a:masterClrMapping/>
  </p:clrMapOvr>
  <p:transition spd="slow" advClick="0" advTm="8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atsApp Image 2024-05-23 at 08.23.43 (5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26" y="228600"/>
            <a:ext cx="4388874" cy="3472938"/>
          </a:xfrm>
          <a:prstGeom prst="rect">
            <a:avLst/>
          </a:prstGeom>
        </p:spPr>
      </p:pic>
      <p:pic>
        <p:nvPicPr>
          <p:cNvPr id="5" name="Picture 4" descr="WhatsApp Image 2024-05-23 at 08.23.41 (1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228600"/>
            <a:ext cx="3856703" cy="3480619"/>
          </a:xfrm>
          <a:prstGeom prst="rect">
            <a:avLst/>
          </a:prstGeom>
        </p:spPr>
      </p:pic>
      <p:pic>
        <p:nvPicPr>
          <p:cNvPr id="6" name="Picture 5" descr="WhatsApp Image 2024-05-23 at 08.23.04 (2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886200"/>
            <a:ext cx="4267200" cy="2739021"/>
          </a:xfrm>
          <a:prstGeom prst="rect">
            <a:avLst/>
          </a:prstGeom>
        </p:spPr>
      </p:pic>
      <p:pic>
        <p:nvPicPr>
          <p:cNvPr id="7" name="Picture 6" descr="WhatsApp Image 2024-05-23 at 08.23.03 (2)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3810000"/>
            <a:ext cx="3871451" cy="2781756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CINE SUNTEM ȘI CE oferim?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486400"/>
          </a:xfrm>
        </p:spPr>
        <p:txBody>
          <a:bodyPr>
            <a:noAutofit/>
          </a:bodyPr>
          <a:lstStyle/>
          <a:p>
            <a:pPr algn="just"/>
            <a:r>
              <a:rPr lang="vi-VN" sz="18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o-RO" sz="1800" dirty="0" smtClean="0">
                <a:latin typeface="Times New Roman" pitchFamily="18" charset="0"/>
                <a:cs typeface="Times New Roman" pitchFamily="18" charset="0"/>
              </a:rPr>
              <a:t>opiii</a:t>
            </a:r>
            <a:r>
              <a:rPr lang="vi-VN" sz="1800" dirty="0" smtClean="0">
                <a:latin typeface="Times New Roman" pitchFamily="18" charset="0"/>
                <a:cs typeface="Times New Roman" pitchFamily="18" charset="0"/>
              </a:rPr>
              <a:t> care ne calcă pragul în fiecare dimineață pătrund într-un mediu familial, securizat, igienic și sănătos</a:t>
            </a:r>
            <a:r>
              <a:rPr lang="ro-RO" sz="1800" dirty="0" smtClean="0">
                <a:latin typeface="Times New Roman" pitchFamily="18" charset="0"/>
                <a:cs typeface="Times New Roman" pitchFamily="18" charset="0"/>
              </a:rPr>
              <a:t>. Aceștia</a:t>
            </a:r>
            <a:r>
              <a:rPr lang="vi-VN" sz="1800" dirty="0" smtClean="0">
                <a:latin typeface="Times New Roman" pitchFamily="18" charset="0"/>
                <a:cs typeface="Times New Roman" pitchFamily="18" charset="0"/>
              </a:rPr>
              <a:t> beneficiază de atenție sporită pentru că numărul </a:t>
            </a:r>
            <a:r>
              <a:rPr lang="ro-RO" sz="1800" dirty="0" smtClean="0">
                <a:latin typeface="Times New Roman" pitchFamily="18" charset="0"/>
                <a:cs typeface="Times New Roman" pitchFamily="18" charset="0"/>
              </a:rPr>
              <a:t>lor</a:t>
            </a:r>
            <a:r>
              <a:rPr lang="vi-VN" sz="1800" dirty="0" smtClean="0">
                <a:latin typeface="Times New Roman" pitchFamily="18" charset="0"/>
                <a:cs typeface="Times New Roman" pitchFamily="18" charset="0"/>
              </a:rPr>
              <a:t> într-o grupă variază între 15 și 2</a:t>
            </a:r>
            <a:r>
              <a:rPr lang="ro-RO" sz="18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vi-VN" sz="18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o-RO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1800" dirty="0" smtClean="0">
                <a:latin typeface="Times New Roman" pitchFamily="18" charset="0"/>
                <a:cs typeface="Times New Roman" pitchFamily="18" charset="0"/>
              </a:rPr>
              <a:t>Dezvoltarea socială și emoțională a copiilor nostri ocupă un loc important în educație. De aceea îi motivăm și le oferim copiilor posibilitatea de a–și exprima interesele, aspirațiile, dorințele, pregătindu-i pentru o viață în permanentă schimbare</a:t>
            </a:r>
            <a:r>
              <a:rPr lang="ro-RO" sz="1800" dirty="0" smtClean="0">
                <a:latin typeface="Times New Roman" pitchFamily="18" charset="0"/>
                <a:cs typeface="Times New Roman" pitchFamily="18" charset="0"/>
              </a:rPr>
              <a:t>, prin numeroase activități experiențiale, de dezvoltare personală, activități extrașcolare (serbări, excursii), proiecte educative (la nivel local, județean, național și internațional), schimburi de experiență.</a:t>
            </a:r>
            <a:endParaRPr lang="vi-VN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1800" dirty="0" smtClean="0">
                <a:latin typeface="Times New Roman" pitchFamily="18" charset="0"/>
                <a:cs typeface="Times New Roman" pitchFamily="18" charset="0"/>
              </a:rPr>
              <a:t>Am pregătit pentru copilul dumneavoastră un Univers în care învățarea și achizițiile se întâmplă natural, procesul educational apelând în principal la joc, concomitent cu metode alternative de învățare, non-formale, informale și experimentale.</a:t>
            </a:r>
          </a:p>
          <a:p>
            <a:pPr algn="just"/>
            <a:r>
              <a:rPr lang="vi-VN" sz="1800" dirty="0" smtClean="0">
                <a:latin typeface="Times New Roman" pitchFamily="18" charset="0"/>
                <a:cs typeface="Times New Roman" pitchFamily="18" charset="0"/>
              </a:rPr>
              <a:t>Vă invităm să intrați într-o lume a copilăriei liniștită, plină de jocuri și veselie, un loc cu totul special, unde se leagă multe prietenii. Un mediu în care copilul își dezvoltă abilitatea de a munci în echipă și de a respecta anumite reguli.</a:t>
            </a:r>
          </a:p>
          <a:p>
            <a:pPr algn="just"/>
            <a:r>
              <a:rPr lang="vi-VN" sz="1800" dirty="0" smtClean="0">
                <a:latin typeface="Times New Roman" pitchFamily="18" charset="0"/>
                <a:cs typeface="Times New Roman" pitchFamily="18" charset="0"/>
              </a:rPr>
              <a:t>Fiecare copil trebuie încurajat să aibă încredere în el, să își învingă teama și emoțiile. Printr-o atitudine afectuoasă, dar și responsabilă, </a:t>
            </a:r>
            <a:r>
              <a:rPr lang="ro-RO" sz="1800" dirty="0" smtClean="0">
                <a:latin typeface="Times New Roman" pitchFamily="18" charset="0"/>
                <a:cs typeface="Times New Roman" pitchFamily="18" charset="0"/>
              </a:rPr>
              <a:t>alături de </a:t>
            </a:r>
            <a:r>
              <a:rPr lang="vi-VN" sz="1800" dirty="0" smtClean="0">
                <a:latin typeface="Times New Roman" pitchFamily="18" charset="0"/>
                <a:cs typeface="Times New Roman" pitchFamily="18" charset="0"/>
              </a:rPr>
              <a:t>educatoare</a:t>
            </a:r>
            <a:r>
              <a:rPr lang="ro-RO" sz="1800" dirty="0" smtClean="0">
                <a:latin typeface="Times New Roman" pitchFamily="18" charset="0"/>
                <a:cs typeface="Times New Roman" pitchFamily="18" charset="0"/>
              </a:rPr>
              <a:t>, întreg personalul</a:t>
            </a:r>
            <a:r>
              <a:rPr lang="vi-VN" sz="1800" dirty="0" smtClean="0">
                <a:latin typeface="Times New Roman" pitchFamily="18" charset="0"/>
                <a:cs typeface="Times New Roman" pitchFamily="18" charset="0"/>
              </a:rPr>
              <a:t> ajută la formarea armonioasă a personalității copilului.</a:t>
            </a:r>
            <a:endParaRPr lang="ro-RO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vi-VN" sz="185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/>
          </a:p>
        </p:txBody>
      </p:sp>
    </p:spTree>
  </p:cSld>
  <p:clrMapOvr>
    <a:masterClrMapping/>
  </p:clrMapOvr>
  <p:transition spd="slow" advClick="0" advTm="8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atsApp Image 2024-05-23 at 09.22.57 (4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8600"/>
            <a:ext cx="8534400" cy="6324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Din activitățile noastre</a:t>
            </a:r>
            <a:endParaRPr lang="en-US" dirty="0"/>
          </a:p>
        </p:txBody>
      </p:sp>
      <p:pic>
        <p:nvPicPr>
          <p:cNvPr id="5" name="Picture 4" descr="WhatsApp Image 2024-05-28 at 15.53.4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4171950" cy="5562600"/>
          </a:xfrm>
          <a:prstGeom prst="rect">
            <a:avLst/>
          </a:prstGeom>
        </p:spPr>
      </p:pic>
      <p:pic>
        <p:nvPicPr>
          <p:cNvPr id="6" name="Picture 5" descr="WhatsApp Image 2024-05-28 at 16.05.45 (2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143000"/>
            <a:ext cx="4026444" cy="55626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atsApp Image 2024-05-28 at 16.05.50 (2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152400"/>
            <a:ext cx="3733800" cy="3836144"/>
          </a:xfrm>
          <a:prstGeom prst="rect">
            <a:avLst/>
          </a:prstGeom>
        </p:spPr>
      </p:pic>
      <p:pic>
        <p:nvPicPr>
          <p:cNvPr id="5" name="Picture 4" descr="WhatsApp Image 2024-06-07 at 11.02.04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228600"/>
            <a:ext cx="4453595" cy="3733800"/>
          </a:xfrm>
          <a:prstGeom prst="rect">
            <a:avLst/>
          </a:prstGeom>
        </p:spPr>
      </p:pic>
      <p:pic>
        <p:nvPicPr>
          <p:cNvPr id="6" name="Picture 5" descr="WhatsApp Image 2024-05-09 at 16.33.41 (1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3429000"/>
            <a:ext cx="3540980" cy="3429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atsApp Image 2024-06-07 at 08.28.26 (2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648200"/>
            <a:ext cx="4402666" cy="1981200"/>
          </a:xfrm>
          <a:prstGeom prst="rect">
            <a:avLst/>
          </a:prstGeom>
        </p:spPr>
      </p:pic>
      <p:pic>
        <p:nvPicPr>
          <p:cNvPr id="5" name="Picture 4" descr="WhatsApp Image 2024-06-07 at 08.28.26 (1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505200"/>
            <a:ext cx="4064000" cy="3048000"/>
          </a:xfrm>
          <a:prstGeom prst="rect">
            <a:avLst/>
          </a:prstGeom>
        </p:spPr>
      </p:pic>
      <p:pic>
        <p:nvPicPr>
          <p:cNvPr id="6" name="Picture 5" descr="WhatsApp Image 2024-06-07 at 08.28.26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304800"/>
            <a:ext cx="5249333" cy="2362200"/>
          </a:xfrm>
          <a:prstGeom prst="rect">
            <a:avLst/>
          </a:prstGeom>
        </p:spPr>
      </p:pic>
      <p:pic>
        <p:nvPicPr>
          <p:cNvPr id="7" name="Picture 6" descr="WhatsApp Image 2024-05-28 at 16.04.08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304800"/>
            <a:ext cx="3048000" cy="4064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223</TotalTime>
  <Words>523</Words>
  <Application>Microsoft Office PowerPoint</Application>
  <PresentationFormat>On-screen Show (4:3)</PresentationFormat>
  <Paragraphs>33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Trek</vt:lpstr>
      <vt:lpstr>Slide 1</vt:lpstr>
      <vt:lpstr>Slide 2</vt:lpstr>
      <vt:lpstr>CINE SUNTEM ȘI CE oferim?</vt:lpstr>
      <vt:lpstr>Slide 4</vt:lpstr>
      <vt:lpstr>CINE SUNTEM ȘI CE oferim?</vt:lpstr>
      <vt:lpstr>Slide 6</vt:lpstr>
      <vt:lpstr>Din activitățile noastre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ȘI NU NE OPRIM AICI!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27</cp:revision>
  <dcterms:created xsi:type="dcterms:W3CDTF">2006-08-16T00:00:00Z</dcterms:created>
  <dcterms:modified xsi:type="dcterms:W3CDTF">2024-06-07T08:18:43Z</dcterms:modified>
</cp:coreProperties>
</file>